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5" r:id="rId3"/>
  </p:sldMasterIdLst>
  <p:notesMasterIdLst>
    <p:notesMasterId r:id="rId43"/>
  </p:notesMasterIdLst>
  <p:handoutMasterIdLst>
    <p:handoutMasterId r:id="rId44"/>
  </p:handoutMasterIdLst>
  <p:sldIdLst>
    <p:sldId id="532" r:id="rId4"/>
    <p:sldId id="589" r:id="rId5"/>
    <p:sldId id="590" r:id="rId6"/>
    <p:sldId id="609" r:id="rId7"/>
    <p:sldId id="591" r:id="rId8"/>
    <p:sldId id="595" r:id="rId9"/>
    <p:sldId id="598" r:id="rId10"/>
    <p:sldId id="620" r:id="rId11"/>
    <p:sldId id="596" r:id="rId12"/>
    <p:sldId id="597" r:id="rId13"/>
    <p:sldId id="599" r:id="rId14"/>
    <p:sldId id="592" r:id="rId15"/>
    <p:sldId id="601" r:id="rId16"/>
    <p:sldId id="600" r:id="rId17"/>
    <p:sldId id="603" r:id="rId18"/>
    <p:sldId id="605" r:id="rId19"/>
    <p:sldId id="621" r:id="rId20"/>
    <p:sldId id="604" r:id="rId21"/>
    <p:sldId id="622" r:id="rId22"/>
    <p:sldId id="623" r:id="rId23"/>
    <p:sldId id="624" r:id="rId24"/>
    <p:sldId id="608" r:id="rId25"/>
    <p:sldId id="607" r:id="rId26"/>
    <p:sldId id="610" r:id="rId27"/>
    <p:sldId id="614" r:id="rId28"/>
    <p:sldId id="626" r:id="rId29"/>
    <p:sldId id="612" r:id="rId30"/>
    <p:sldId id="613" r:id="rId31"/>
    <p:sldId id="615" r:id="rId32"/>
    <p:sldId id="616" r:id="rId33"/>
    <p:sldId id="593" r:id="rId34"/>
    <p:sldId id="617" r:id="rId35"/>
    <p:sldId id="618" r:id="rId36"/>
    <p:sldId id="627" r:id="rId37"/>
    <p:sldId id="628" r:id="rId38"/>
    <p:sldId id="619" r:id="rId39"/>
    <p:sldId id="594" r:id="rId40"/>
    <p:sldId id="629" r:id="rId41"/>
    <p:sldId id="630" r:id="rId42"/>
  </p:sldIdLst>
  <p:sldSz cx="9144000" cy="6858000" type="screen4x3"/>
  <p:notesSz cx="7099300" cy="10234613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2800" kern="1200">
        <a:solidFill>
          <a:schemeClr val="tx1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sz="2800" kern="1200">
        <a:solidFill>
          <a:schemeClr val="tx1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sz="2800" kern="1200">
        <a:solidFill>
          <a:schemeClr val="tx1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sz="2800" kern="1200">
        <a:solidFill>
          <a:schemeClr val="tx1"/>
        </a:solidFill>
        <a:latin typeface="Arial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3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onard Brenk" initials="LB" lastIdx="1" clrIdx="0">
    <p:extLst>
      <p:ext uri="{19B8F6BF-5375-455C-9EA6-DF929625EA0E}">
        <p15:presenceInfo xmlns:p15="http://schemas.microsoft.com/office/powerpoint/2012/main" userId="71565c35d5a4c80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5C6F"/>
    <a:srgbClr val="004B5A"/>
    <a:srgbClr val="0088A5"/>
    <a:srgbClr val="374F81"/>
    <a:srgbClr val="F3E8F4"/>
    <a:srgbClr val="004C5B"/>
    <a:srgbClr val="B8DF8F"/>
    <a:srgbClr val="EC882D"/>
    <a:srgbClr val="FFFF00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32" autoAdjust="0"/>
    <p:restoredTop sz="86400" autoAdjust="0"/>
  </p:normalViewPr>
  <p:slideViewPr>
    <p:cSldViewPr snapToGrid="0">
      <p:cViewPr varScale="1">
        <p:scale>
          <a:sx n="192" d="100"/>
          <a:sy n="192" d="100"/>
        </p:scale>
        <p:origin x="175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9456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75" d="100"/>
        <a:sy n="75" d="100"/>
      </p:scale>
      <p:origin x="0" y="20232"/>
    </p:cViewPr>
  </p:sorterViewPr>
  <p:notesViewPr>
    <p:cSldViewPr snapToGrid="0" snapToObjects="1">
      <p:cViewPr varScale="1">
        <p:scale>
          <a:sx n="80" d="100"/>
          <a:sy n="80" d="100"/>
        </p:scale>
        <p:origin x="-3912" y="-120"/>
      </p:cViewPr>
      <p:guideLst>
        <p:guide orient="horz" pos="3223"/>
        <p:guide pos="2236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commentAuthors" Target="commentAuthor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notesMaster" Target="notesMasters/notesMaster1.xml"/><Relationship Id="rId48" Type="http://schemas.openxmlformats.org/officeDocument/2006/relationships/theme" Target="theme/theme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1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presProps" Target="pres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8T22:17:02.554" idx="1">
    <p:pos x="3731" y="3132"/>
    <p:text>TODO</p:text>
    <p:extLst>
      <p:ext uri="{C676402C-5697-4E1C-873F-D02D1690AC5C}">
        <p15:threadingInfo xmlns:p15="http://schemas.microsoft.com/office/powerpoint/2012/main" timeZoneBias="-6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132195-AC60-CC41-A508-CBF26F5CFE18}" type="doc">
      <dgm:prSet loTypeId="urn:microsoft.com/office/officeart/2005/8/layout/cycle3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62A28F2B-8B07-C749-9D65-BC299470C883}">
      <dgm:prSet phldrT="[Text]"/>
      <dgm:spPr/>
      <dgm:t>
        <a:bodyPr/>
        <a:lstStyle/>
        <a:p>
          <a:r>
            <a:rPr lang="de-DE" dirty="0"/>
            <a:t>GIVEN: DATA SET</a:t>
          </a:r>
        </a:p>
      </dgm:t>
    </dgm:pt>
    <dgm:pt modelId="{1BBBC40E-7CCE-7342-A11A-8E8194F29884}" type="parTrans" cxnId="{B690FABF-9379-1342-ADD5-A091AB238634}">
      <dgm:prSet/>
      <dgm:spPr/>
      <dgm:t>
        <a:bodyPr/>
        <a:lstStyle/>
        <a:p>
          <a:endParaRPr lang="de-DE" dirty="0"/>
        </a:p>
      </dgm:t>
    </dgm:pt>
    <dgm:pt modelId="{5E34AF2D-7F2A-4142-B7E1-23ABC2C120C7}" type="sibTrans" cxnId="{B690FABF-9379-1342-ADD5-A091AB238634}">
      <dgm:prSet/>
      <dgm:spPr/>
      <dgm:t>
        <a:bodyPr/>
        <a:lstStyle/>
        <a:p>
          <a:endParaRPr lang="de-DE" dirty="0"/>
        </a:p>
      </dgm:t>
    </dgm:pt>
    <dgm:pt modelId="{06FDD99A-6592-2B40-B524-BD23E175BA07}">
      <dgm:prSet phldrT="[Text]"/>
      <dgm:spPr/>
      <dgm:t>
        <a:bodyPr/>
        <a:lstStyle/>
        <a:p>
          <a:r>
            <a:rPr lang="de-DE" dirty="0"/>
            <a:t>PICK FEATURE </a:t>
          </a:r>
        </a:p>
      </dgm:t>
    </dgm:pt>
    <dgm:pt modelId="{1C40E471-2E4A-4249-99B0-6F3C62F0DF0E}" type="parTrans" cxnId="{4D870641-BF24-AA4D-A7EC-E9D0BFBF568C}">
      <dgm:prSet/>
      <dgm:spPr/>
      <dgm:t>
        <a:bodyPr/>
        <a:lstStyle/>
        <a:p>
          <a:endParaRPr lang="de-DE" dirty="0"/>
        </a:p>
      </dgm:t>
    </dgm:pt>
    <dgm:pt modelId="{C3FF4C7A-EF3E-9846-9DB1-2989D8EAF889}" type="sibTrans" cxnId="{4D870641-BF24-AA4D-A7EC-E9D0BFBF568C}">
      <dgm:prSet/>
      <dgm:spPr/>
      <dgm:t>
        <a:bodyPr/>
        <a:lstStyle/>
        <a:p>
          <a:endParaRPr lang="de-DE" dirty="0"/>
        </a:p>
      </dgm:t>
    </dgm:pt>
    <dgm:pt modelId="{6FBFF30B-3536-0248-AB76-ABA872029A39}">
      <dgm:prSet phldrT="[Text]"/>
      <dgm:spPr/>
      <dgm:t>
        <a:bodyPr/>
        <a:lstStyle/>
        <a:p>
          <a:r>
            <a:rPr lang="de-DE" dirty="0"/>
            <a:t>SET THRESHOLD</a:t>
          </a:r>
        </a:p>
      </dgm:t>
    </dgm:pt>
    <dgm:pt modelId="{F4F24A45-7DCC-AF4F-95C6-F83430213608}" type="parTrans" cxnId="{34A7560C-CA45-3447-9CDD-A574394097D5}">
      <dgm:prSet/>
      <dgm:spPr/>
      <dgm:t>
        <a:bodyPr/>
        <a:lstStyle/>
        <a:p>
          <a:endParaRPr lang="de-DE" dirty="0"/>
        </a:p>
      </dgm:t>
    </dgm:pt>
    <dgm:pt modelId="{D24C6AB4-847E-FE45-B824-A1BD9F408E52}" type="sibTrans" cxnId="{34A7560C-CA45-3447-9CDD-A574394097D5}">
      <dgm:prSet/>
      <dgm:spPr/>
      <dgm:t>
        <a:bodyPr/>
        <a:lstStyle/>
        <a:p>
          <a:endParaRPr lang="de-DE" dirty="0"/>
        </a:p>
      </dgm:t>
    </dgm:pt>
    <dgm:pt modelId="{F1F7B9CA-F162-0B40-8D3A-BDC1E362CEB5}">
      <dgm:prSet phldrT="[Text]"/>
      <dgm:spPr/>
      <dgm:t>
        <a:bodyPr/>
        <a:lstStyle/>
        <a:p>
          <a:r>
            <a:rPr lang="de-DE" dirty="0"/>
            <a:t>DIVIDE DATA SET INTO TWO SUBGROUPS</a:t>
          </a:r>
        </a:p>
      </dgm:t>
    </dgm:pt>
    <dgm:pt modelId="{2B390FF5-03BC-964B-B101-D6D0F2F9428E}" type="parTrans" cxnId="{F063F855-2E1A-0D42-AC38-DBD0566DE32D}">
      <dgm:prSet/>
      <dgm:spPr/>
      <dgm:t>
        <a:bodyPr/>
        <a:lstStyle/>
        <a:p>
          <a:endParaRPr lang="de-DE" dirty="0"/>
        </a:p>
      </dgm:t>
    </dgm:pt>
    <dgm:pt modelId="{31A27885-2C04-2E4B-B943-57191C7B7FEC}" type="sibTrans" cxnId="{F063F855-2E1A-0D42-AC38-DBD0566DE32D}">
      <dgm:prSet/>
      <dgm:spPr/>
      <dgm:t>
        <a:bodyPr/>
        <a:lstStyle/>
        <a:p>
          <a:endParaRPr lang="de-DE" dirty="0"/>
        </a:p>
      </dgm:t>
    </dgm:pt>
    <dgm:pt modelId="{980BD2A1-A345-2945-B197-2B42D637532A}">
      <dgm:prSet phldrT="[Text]"/>
      <dgm:spPr/>
      <dgm:t>
        <a:bodyPr/>
        <a:lstStyle/>
        <a:p>
          <a:r>
            <a:rPr lang="de-DE" dirty="0"/>
            <a:t>CONSIDER SUBSETS INDIVIDUALLY</a:t>
          </a:r>
        </a:p>
      </dgm:t>
    </dgm:pt>
    <dgm:pt modelId="{8C8876F5-EE82-B246-BEE8-D682C8977C85}" type="parTrans" cxnId="{CFAA6C80-842D-7842-BAB5-2F8977130107}">
      <dgm:prSet/>
      <dgm:spPr/>
      <dgm:t>
        <a:bodyPr/>
        <a:lstStyle/>
        <a:p>
          <a:endParaRPr lang="de-DE" dirty="0"/>
        </a:p>
      </dgm:t>
    </dgm:pt>
    <dgm:pt modelId="{346B4733-BCDA-7C46-9DE3-8C20A4CC81C2}" type="sibTrans" cxnId="{CFAA6C80-842D-7842-BAB5-2F8977130107}">
      <dgm:prSet/>
      <dgm:spPr/>
      <dgm:t>
        <a:bodyPr/>
        <a:lstStyle/>
        <a:p>
          <a:endParaRPr lang="de-DE" dirty="0"/>
        </a:p>
      </dgm:t>
    </dgm:pt>
    <dgm:pt modelId="{CA97498B-6AE8-5F4E-8FF1-BE017C4A21F7}" type="pres">
      <dgm:prSet presAssocID="{FA132195-AC60-CC41-A508-CBF26F5CFE18}" presName="Name0" presStyleCnt="0">
        <dgm:presLayoutVars>
          <dgm:dir/>
          <dgm:resizeHandles val="exact"/>
        </dgm:presLayoutVars>
      </dgm:prSet>
      <dgm:spPr/>
    </dgm:pt>
    <dgm:pt modelId="{3921D800-165A-4140-A1F7-D134008D971E}" type="pres">
      <dgm:prSet presAssocID="{FA132195-AC60-CC41-A508-CBF26F5CFE18}" presName="cycle" presStyleCnt="0"/>
      <dgm:spPr/>
    </dgm:pt>
    <dgm:pt modelId="{6887E6FE-C5F3-1846-B75F-7B723D939237}" type="pres">
      <dgm:prSet presAssocID="{62A28F2B-8B07-C749-9D65-BC299470C883}" presName="nodeFirstNode" presStyleLbl="node1" presStyleIdx="0" presStyleCnt="5">
        <dgm:presLayoutVars>
          <dgm:bulletEnabled val="1"/>
        </dgm:presLayoutVars>
      </dgm:prSet>
      <dgm:spPr/>
    </dgm:pt>
    <dgm:pt modelId="{A1EEB9BC-5BEE-8142-8C7E-D59EF9F33125}" type="pres">
      <dgm:prSet presAssocID="{5E34AF2D-7F2A-4142-B7E1-23ABC2C120C7}" presName="sibTransFirstNode" presStyleLbl="bgShp" presStyleIdx="0" presStyleCnt="1"/>
      <dgm:spPr/>
    </dgm:pt>
    <dgm:pt modelId="{31E6E7AC-4FDD-7840-AEA8-777EA6568E3A}" type="pres">
      <dgm:prSet presAssocID="{06FDD99A-6592-2B40-B524-BD23E175BA07}" presName="nodeFollowingNodes" presStyleLbl="node1" presStyleIdx="1" presStyleCnt="5">
        <dgm:presLayoutVars>
          <dgm:bulletEnabled val="1"/>
        </dgm:presLayoutVars>
      </dgm:prSet>
      <dgm:spPr/>
    </dgm:pt>
    <dgm:pt modelId="{4C131022-BEB3-934E-A7B1-AD6C622B0E8B}" type="pres">
      <dgm:prSet presAssocID="{6FBFF30B-3536-0248-AB76-ABA872029A39}" presName="nodeFollowingNodes" presStyleLbl="node1" presStyleIdx="2" presStyleCnt="5">
        <dgm:presLayoutVars>
          <dgm:bulletEnabled val="1"/>
        </dgm:presLayoutVars>
      </dgm:prSet>
      <dgm:spPr/>
    </dgm:pt>
    <dgm:pt modelId="{1BE363B4-63EA-4F4D-ACA0-961018ABE629}" type="pres">
      <dgm:prSet presAssocID="{F1F7B9CA-F162-0B40-8D3A-BDC1E362CEB5}" presName="nodeFollowingNodes" presStyleLbl="node1" presStyleIdx="3" presStyleCnt="5">
        <dgm:presLayoutVars>
          <dgm:bulletEnabled val="1"/>
        </dgm:presLayoutVars>
      </dgm:prSet>
      <dgm:spPr/>
    </dgm:pt>
    <dgm:pt modelId="{A2D6C9D0-F552-484A-A6ED-AB1CED04CFA4}" type="pres">
      <dgm:prSet presAssocID="{980BD2A1-A345-2945-B197-2B42D637532A}" presName="nodeFollowingNodes" presStyleLbl="node1" presStyleIdx="4" presStyleCnt="5">
        <dgm:presLayoutVars>
          <dgm:bulletEnabled val="1"/>
        </dgm:presLayoutVars>
      </dgm:prSet>
      <dgm:spPr/>
    </dgm:pt>
  </dgm:ptLst>
  <dgm:cxnLst>
    <dgm:cxn modelId="{069BF105-F2C2-0A48-8E58-2F384FBEC51E}" type="presOf" srcId="{F1F7B9CA-F162-0B40-8D3A-BDC1E362CEB5}" destId="{1BE363B4-63EA-4F4D-ACA0-961018ABE629}" srcOrd="0" destOrd="0" presId="urn:microsoft.com/office/officeart/2005/8/layout/cycle3"/>
    <dgm:cxn modelId="{34A7560C-CA45-3447-9CDD-A574394097D5}" srcId="{FA132195-AC60-CC41-A508-CBF26F5CFE18}" destId="{6FBFF30B-3536-0248-AB76-ABA872029A39}" srcOrd="2" destOrd="0" parTransId="{F4F24A45-7DCC-AF4F-95C6-F83430213608}" sibTransId="{D24C6AB4-847E-FE45-B824-A1BD9F408E52}"/>
    <dgm:cxn modelId="{86DCAA27-F490-1C49-88F9-AE51E096B010}" type="presOf" srcId="{6FBFF30B-3536-0248-AB76-ABA872029A39}" destId="{4C131022-BEB3-934E-A7B1-AD6C622B0E8B}" srcOrd="0" destOrd="0" presId="urn:microsoft.com/office/officeart/2005/8/layout/cycle3"/>
    <dgm:cxn modelId="{4D870641-BF24-AA4D-A7EC-E9D0BFBF568C}" srcId="{FA132195-AC60-CC41-A508-CBF26F5CFE18}" destId="{06FDD99A-6592-2B40-B524-BD23E175BA07}" srcOrd="1" destOrd="0" parTransId="{1C40E471-2E4A-4249-99B0-6F3C62F0DF0E}" sibTransId="{C3FF4C7A-EF3E-9846-9DB1-2989D8EAF889}"/>
    <dgm:cxn modelId="{F063F855-2E1A-0D42-AC38-DBD0566DE32D}" srcId="{FA132195-AC60-CC41-A508-CBF26F5CFE18}" destId="{F1F7B9CA-F162-0B40-8D3A-BDC1E362CEB5}" srcOrd="3" destOrd="0" parTransId="{2B390FF5-03BC-964B-B101-D6D0F2F9428E}" sibTransId="{31A27885-2C04-2E4B-B943-57191C7B7FEC}"/>
    <dgm:cxn modelId="{8FC8FF69-5A9D-984E-9F40-16B019A9E147}" type="presOf" srcId="{62A28F2B-8B07-C749-9D65-BC299470C883}" destId="{6887E6FE-C5F3-1846-B75F-7B723D939237}" srcOrd="0" destOrd="0" presId="urn:microsoft.com/office/officeart/2005/8/layout/cycle3"/>
    <dgm:cxn modelId="{CFAA6C80-842D-7842-BAB5-2F8977130107}" srcId="{FA132195-AC60-CC41-A508-CBF26F5CFE18}" destId="{980BD2A1-A345-2945-B197-2B42D637532A}" srcOrd="4" destOrd="0" parTransId="{8C8876F5-EE82-B246-BEE8-D682C8977C85}" sibTransId="{346B4733-BCDA-7C46-9DE3-8C20A4CC81C2}"/>
    <dgm:cxn modelId="{3D4BA289-2D50-C544-BF77-55115CB73569}" type="presOf" srcId="{5E34AF2D-7F2A-4142-B7E1-23ABC2C120C7}" destId="{A1EEB9BC-5BEE-8142-8C7E-D59EF9F33125}" srcOrd="0" destOrd="0" presId="urn:microsoft.com/office/officeart/2005/8/layout/cycle3"/>
    <dgm:cxn modelId="{607FE58C-611A-3643-A7DA-52346CC27C79}" type="presOf" srcId="{980BD2A1-A345-2945-B197-2B42D637532A}" destId="{A2D6C9D0-F552-484A-A6ED-AB1CED04CFA4}" srcOrd="0" destOrd="0" presId="urn:microsoft.com/office/officeart/2005/8/layout/cycle3"/>
    <dgm:cxn modelId="{B690FABF-9379-1342-ADD5-A091AB238634}" srcId="{FA132195-AC60-CC41-A508-CBF26F5CFE18}" destId="{62A28F2B-8B07-C749-9D65-BC299470C883}" srcOrd="0" destOrd="0" parTransId="{1BBBC40E-7CCE-7342-A11A-8E8194F29884}" sibTransId="{5E34AF2D-7F2A-4142-B7E1-23ABC2C120C7}"/>
    <dgm:cxn modelId="{D7F667DF-811E-AE47-8797-BD58DB44E2F7}" type="presOf" srcId="{06FDD99A-6592-2B40-B524-BD23E175BA07}" destId="{31E6E7AC-4FDD-7840-AEA8-777EA6568E3A}" srcOrd="0" destOrd="0" presId="urn:microsoft.com/office/officeart/2005/8/layout/cycle3"/>
    <dgm:cxn modelId="{ED3185E3-8EED-604B-8B26-50CFCE397882}" type="presOf" srcId="{FA132195-AC60-CC41-A508-CBF26F5CFE18}" destId="{CA97498B-6AE8-5F4E-8FF1-BE017C4A21F7}" srcOrd="0" destOrd="0" presId="urn:microsoft.com/office/officeart/2005/8/layout/cycle3"/>
    <dgm:cxn modelId="{7653DDEA-3490-E64B-9357-6D1769C0D785}" type="presParOf" srcId="{CA97498B-6AE8-5F4E-8FF1-BE017C4A21F7}" destId="{3921D800-165A-4140-A1F7-D134008D971E}" srcOrd="0" destOrd="0" presId="urn:microsoft.com/office/officeart/2005/8/layout/cycle3"/>
    <dgm:cxn modelId="{3864DC56-2348-7A4B-9EC1-523214D17626}" type="presParOf" srcId="{3921D800-165A-4140-A1F7-D134008D971E}" destId="{6887E6FE-C5F3-1846-B75F-7B723D939237}" srcOrd="0" destOrd="0" presId="urn:microsoft.com/office/officeart/2005/8/layout/cycle3"/>
    <dgm:cxn modelId="{44B48CEC-58E6-4C47-8F7C-AE7B31DC89E6}" type="presParOf" srcId="{3921D800-165A-4140-A1F7-D134008D971E}" destId="{A1EEB9BC-5BEE-8142-8C7E-D59EF9F33125}" srcOrd="1" destOrd="0" presId="urn:microsoft.com/office/officeart/2005/8/layout/cycle3"/>
    <dgm:cxn modelId="{163D4A76-7C7F-044F-B2BA-4A41C970C396}" type="presParOf" srcId="{3921D800-165A-4140-A1F7-D134008D971E}" destId="{31E6E7AC-4FDD-7840-AEA8-777EA6568E3A}" srcOrd="2" destOrd="0" presId="urn:microsoft.com/office/officeart/2005/8/layout/cycle3"/>
    <dgm:cxn modelId="{9B58636C-06AF-424A-AE53-81ED84D25D5B}" type="presParOf" srcId="{3921D800-165A-4140-A1F7-D134008D971E}" destId="{4C131022-BEB3-934E-A7B1-AD6C622B0E8B}" srcOrd="3" destOrd="0" presId="urn:microsoft.com/office/officeart/2005/8/layout/cycle3"/>
    <dgm:cxn modelId="{1B636E08-C38E-C24C-BDF5-F812F0139C1A}" type="presParOf" srcId="{3921D800-165A-4140-A1F7-D134008D971E}" destId="{1BE363B4-63EA-4F4D-ACA0-961018ABE629}" srcOrd="4" destOrd="0" presId="urn:microsoft.com/office/officeart/2005/8/layout/cycle3"/>
    <dgm:cxn modelId="{09C9EA65-1561-5B4E-9362-F21FAFC9D99B}" type="presParOf" srcId="{3921D800-165A-4140-A1F7-D134008D971E}" destId="{A2D6C9D0-F552-484A-A6ED-AB1CED04CFA4}" srcOrd="5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EEB9BC-5BEE-8142-8C7E-D59EF9F33125}">
      <dsp:nvSpPr>
        <dsp:cNvPr id="0" name=""/>
        <dsp:cNvSpPr/>
      </dsp:nvSpPr>
      <dsp:spPr>
        <a:xfrm>
          <a:off x="1020730" y="-22083"/>
          <a:ext cx="4054539" cy="4054539"/>
        </a:xfrm>
        <a:prstGeom prst="circularArrow">
          <a:avLst>
            <a:gd name="adj1" fmla="val 5544"/>
            <a:gd name="adj2" fmla="val 330680"/>
            <a:gd name="adj3" fmla="val 13815233"/>
            <a:gd name="adj4" fmla="val 17362087"/>
            <a:gd name="adj5" fmla="val 5757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87E6FE-C5F3-1846-B75F-7B723D939237}">
      <dsp:nvSpPr>
        <dsp:cNvPr id="0" name=""/>
        <dsp:cNvSpPr/>
      </dsp:nvSpPr>
      <dsp:spPr>
        <a:xfrm>
          <a:off x="2114847" y="1515"/>
          <a:ext cx="1866304" cy="93315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GIVEN: DATA SET</a:t>
          </a:r>
        </a:p>
      </dsp:txBody>
      <dsp:txXfrm>
        <a:off x="2160400" y="47068"/>
        <a:ext cx="1775198" cy="842046"/>
      </dsp:txXfrm>
    </dsp:sp>
    <dsp:sp modelId="{31E6E7AC-4FDD-7840-AEA8-777EA6568E3A}">
      <dsp:nvSpPr>
        <dsp:cNvPr id="0" name=""/>
        <dsp:cNvSpPr/>
      </dsp:nvSpPr>
      <dsp:spPr>
        <a:xfrm>
          <a:off x="3759238" y="1196235"/>
          <a:ext cx="1866304" cy="93315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PICK FEATURE </a:t>
          </a:r>
        </a:p>
      </dsp:txBody>
      <dsp:txXfrm>
        <a:off x="3804791" y="1241788"/>
        <a:ext cx="1775198" cy="842046"/>
      </dsp:txXfrm>
    </dsp:sp>
    <dsp:sp modelId="{4C131022-BEB3-934E-A7B1-AD6C622B0E8B}">
      <dsp:nvSpPr>
        <dsp:cNvPr id="0" name=""/>
        <dsp:cNvSpPr/>
      </dsp:nvSpPr>
      <dsp:spPr>
        <a:xfrm>
          <a:off x="3131137" y="3129332"/>
          <a:ext cx="1866304" cy="93315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SET THRESHOLD</a:t>
          </a:r>
        </a:p>
      </dsp:txBody>
      <dsp:txXfrm>
        <a:off x="3176690" y="3174885"/>
        <a:ext cx="1775198" cy="842046"/>
      </dsp:txXfrm>
    </dsp:sp>
    <dsp:sp modelId="{1BE363B4-63EA-4F4D-ACA0-961018ABE629}">
      <dsp:nvSpPr>
        <dsp:cNvPr id="0" name=""/>
        <dsp:cNvSpPr/>
      </dsp:nvSpPr>
      <dsp:spPr>
        <a:xfrm>
          <a:off x="1098558" y="3129332"/>
          <a:ext cx="1866304" cy="93315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DIVIDE DATA SET INTO TWO SUBGROUPS</a:t>
          </a:r>
        </a:p>
      </dsp:txBody>
      <dsp:txXfrm>
        <a:off x="1144111" y="3174885"/>
        <a:ext cx="1775198" cy="842046"/>
      </dsp:txXfrm>
    </dsp:sp>
    <dsp:sp modelId="{A2D6C9D0-F552-484A-A6ED-AB1CED04CFA4}">
      <dsp:nvSpPr>
        <dsp:cNvPr id="0" name=""/>
        <dsp:cNvSpPr/>
      </dsp:nvSpPr>
      <dsp:spPr>
        <a:xfrm>
          <a:off x="470456" y="1196235"/>
          <a:ext cx="1866304" cy="93315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CONSIDER SUBSETS INDIVIDUALLY</a:t>
          </a:r>
        </a:p>
      </dsp:txBody>
      <dsp:txXfrm>
        <a:off x="516009" y="1241788"/>
        <a:ext cx="1775198" cy="8420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t" anchorCtr="0" compatLnSpc="1">
            <a:prstTxWarp prst="textNoShape">
              <a:avLst/>
            </a:prstTxWarp>
          </a:bodyPr>
          <a:lstStyle>
            <a:lvl1pPr defTabSz="947738">
              <a:defRPr sz="1200">
                <a:latin typeface="Times New Roman" pitchFamily="18" charset="0"/>
                <a:ea typeface="+mn-ea"/>
              </a:defRPr>
            </a:lvl1pPr>
          </a:lstStyle>
          <a:p>
            <a:pPr>
              <a:defRPr/>
            </a:pPr>
            <a:endParaRPr lang="de-DE" dirty="0">
              <a:latin typeface="Myriad Pro"/>
            </a:endParaRP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2725" y="0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t" anchorCtr="0" compatLnSpc="1">
            <a:prstTxWarp prst="textNoShape">
              <a:avLst/>
            </a:prstTxWarp>
          </a:bodyPr>
          <a:lstStyle>
            <a:lvl1pPr algn="r" defTabSz="947738">
              <a:defRPr sz="1200">
                <a:latin typeface="Times New Roman" pitchFamily="18" charset="0"/>
                <a:ea typeface="+mn-ea"/>
              </a:defRPr>
            </a:lvl1pPr>
          </a:lstStyle>
          <a:p>
            <a:pPr>
              <a:defRPr/>
            </a:pPr>
            <a:endParaRPr lang="de-DE" dirty="0">
              <a:latin typeface="Myriad Pro"/>
            </a:endParaRPr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b" anchorCtr="0" compatLnSpc="1">
            <a:prstTxWarp prst="textNoShape">
              <a:avLst/>
            </a:prstTxWarp>
          </a:bodyPr>
          <a:lstStyle>
            <a:lvl1pPr defTabSz="947738">
              <a:defRPr sz="1200">
                <a:latin typeface="Times New Roman" charset="0"/>
              </a:defRPr>
            </a:lvl1pPr>
          </a:lstStyle>
          <a:p>
            <a:endParaRPr lang="de-DE" dirty="0">
              <a:latin typeface="Myriad Pro"/>
              <a:ea typeface="Myriad Pro"/>
            </a:endParaRPr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2725" y="9721850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b" anchorCtr="0" compatLnSpc="1">
            <a:prstTxWarp prst="textNoShape">
              <a:avLst/>
            </a:prstTxWarp>
          </a:bodyPr>
          <a:lstStyle>
            <a:lvl1pPr algn="r" defTabSz="947738">
              <a:defRPr sz="1200">
                <a:latin typeface="Times New Roman" charset="0"/>
              </a:defRPr>
            </a:lvl1pPr>
          </a:lstStyle>
          <a:p>
            <a:fld id="{F81A8745-FCBF-4949-A264-E2C58BB1760D}" type="slidenum">
              <a:rPr lang="de-DE">
                <a:latin typeface="Myriad Pro"/>
                <a:ea typeface="Myriad Pro"/>
              </a:rPr>
              <a:pPr/>
              <a:t>‹Nr.›</a:t>
            </a:fld>
            <a:endParaRPr lang="de-DE" dirty="0">
              <a:latin typeface="Myriad Pro"/>
              <a:ea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26497701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t" anchorCtr="0" compatLnSpc="1">
            <a:prstTxWarp prst="textNoShape">
              <a:avLst/>
            </a:prstTxWarp>
          </a:bodyPr>
          <a:lstStyle>
            <a:lvl1pPr defTabSz="947738">
              <a:defRPr sz="1200">
                <a:latin typeface="Myriad Pro"/>
                <a:ea typeface="+mn-ea"/>
              </a:defRPr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t" anchorCtr="0" compatLnSpc="1">
            <a:prstTxWarp prst="textNoShape">
              <a:avLst/>
            </a:prstTxWarp>
          </a:bodyPr>
          <a:lstStyle>
            <a:lvl1pPr algn="r" defTabSz="947738">
              <a:defRPr sz="1200">
                <a:latin typeface="Myriad Pro"/>
                <a:ea typeface="+mn-ea"/>
              </a:defRPr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0925"/>
            <a:ext cx="5207000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Klicken Sie, um die Formate des Vorlagentextes zu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b" anchorCtr="0" compatLnSpc="1">
            <a:prstTxWarp prst="textNoShape">
              <a:avLst/>
            </a:prstTxWarp>
          </a:bodyPr>
          <a:lstStyle>
            <a:lvl1pPr defTabSz="947738">
              <a:defRPr sz="1200">
                <a:latin typeface="Times New Roman" charset="0"/>
                <a:ea typeface="Myriad Pro"/>
              </a:defRPr>
            </a:lvl1pPr>
          </a:lstStyle>
          <a:p>
            <a:endParaRPr lang="de-DE" dirty="0">
              <a:latin typeface="Myriad Pro"/>
            </a:endParaRPr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1850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b" anchorCtr="0" compatLnSpc="1">
            <a:prstTxWarp prst="textNoShape">
              <a:avLst/>
            </a:prstTxWarp>
          </a:bodyPr>
          <a:lstStyle>
            <a:lvl1pPr algn="r" defTabSz="947738">
              <a:defRPr sz="1200">
                <a:latin typeface="Myriad Pro"/>
                <a:ea typeface="Myriad Pro"/>
              </a:defRPr>
            </a:lvl1pPr>
          </a:lstStyle>
          <a:p>
            <a:fld id="{9FC3EDD6-0A4A-C540-9197-893F889A87ED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534192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yriad Pro"/>
        <a:ea typeface="Myriad Pro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yriad Pro"/>
        <a:ea typeface="Myriad Pro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yriad Pro"/>
        <a:ea typeface="Myriad Pro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yriad Pro"/>
        <a:ea typeface="Myriad Pro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yriad Pro"/>
        <a:ea typeface="Myriad Pro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C3EDD6-0A4A-C540-9197-893F889A87ED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9059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3EDD6-0A4A-C540-9197-893F889A87ED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80611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3EDD6-0A4A-C540-9197-893F889A87ED}" type="slidenum">
              <a:rPr lang="de-DE" smtClean="0"/>
              <a:pPr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54767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ensemble</a:t>
            </a:r>
            <a:r>
              <a:rPr lang="de-DE" dirty="0"/>
              <a:t> </a:t>
            </a:r>
            <a:r>
              <a:rPr lang="de-DE" dirty="0" err="1"/>
              <a:t>needs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pre-processing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3EDD6-0A4A-C540-9197-893F889A87ED}" type="slidenum">
              <a:rPr lang="de-DE" smtClean="0"/>
              <a:pPr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36514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3EDD6-0A4A-C540-9197-893F889A87ED}" type="slidenum">
              <a:rPr lang="de-DE" smtClean="0"/>
              <a:pPr/>
              <a:t>29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04331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66700" y="1701800"/>
            <a:ext cx="8628063" cy="715963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de-DE" noProof="0"/>
              <a:t>Click to edit Master title style</a:t>
            </a:r>
          </a:p>
        </p:txBody>
      </p:sp>
      <p:sp>
        <p:nvSpPr>
          <p:cNvPr id="1034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82575" y="2963333"/>
            <a:ext cx="8564563" cy="316918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2400"/>
            </a:lvl1pPr>
          </a:lstStyle>
          <a:p>
            <a:r>
              <a:rPr lang="de-DE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00459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1"/>
          <p:cNvSpPr txBox="1">
            <a:spLocks/>
          </p:cNvSpPr>
          <p:nvPr userDrawn="1"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ＭＳ Ｐゴシック" charset="0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ＭＳ Ｐゴシック" charset="0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ＭＳ Ｐゴシック" charset="0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ＭＳ Ｐゴシック" charset="0"/>
                <a:cs typeface="+mn-cs"/>
              </a:defRPr>
            </a:lvl5pPr>
            <a:lvl6pPr marL="2286000" algn="l" defTabSz="4572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ＭＳ Ｐゴシック" charset="0"/>
                <a:cs typeface="+mn-cs"/>
              </a:defRPr>
            </a:lvl6pPr>
            <a:lvl7pPr marL="2743200" algn="l" defTabSz="4572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ＭＳ Ｐゴシック" charset="0"/>
                <a:cs typeface="+mn-cs"/>
              </a:defRPr>
            </a:lvl7pPr>
            <a:lvl8pPr marL="3200400" algn="l" defTabSz="4572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ＭＳ Ｐゴシック" charset="0"/>
                <a:cs typeface="+mn-cs"/>
              </a:defRPr>
            </a:lvl8pPr>
            <a:lvl9pPr marL="3657600" algn="l" defTabSz="4572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ＭＳ Ｐゴシック" charset="0"/>
                <a:cs typeface="+mn-cs"/>
              </a:defRPr>
            </a:lvl9pPr>
          </a:lstStyle>
          <a:p>
            <a:fld id="{1F4B4C0F-8E60-CE41-8186-DD4AB1581340}" type="slidenum">
              <a:rPr lang="de-DE" noProof="0" smtClean="0">
                <a:latin typeface="+mn-lt"/>
                <a:ea typeface="Myriad Pro"/>
              </a:rPr>
              <a:pPr/>
              <a:t>‹Nr.›</a:t>
            </a:fld>
            <a:endParaRPr lang="de-DE" noProof="0" dirty="0">
              <a:latin typeface="+mn-lt"/>
              <a:ea typeface="Myriad Pro"/>
            </a:endParaRPr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457200" y="973666"/>
            <a:ext cx="8229600" cy="560387"/>
          </a:xfrm>
        </p:spPr>
        <p:txBody>
          <a:bodyPr/>
          <a:lstStyle/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Master title style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455613" y="1693333"/>
            <a:ext cx="8232775" cy="5164667"/>
          </a:xfrm>
        </p:spPr>
        <p:txBody>
          <a:bodyPr/>
          <a:lstStyle/>
          <a:p>
            <a:pPr lvl="0"/>
            <a:r>
              <a:rPr lang="de-DE" noProof="0"/>
              <a:t>Click to edit Master text styles</a:t>
            </a:r>
          </a:p>
          <a:p>
            <a:pPr lvl="1"/>
            <a:r>
              <a:rPr lang="de-DE" noProof="0"/>
              <a:t>Second level</a:t>
            </a:r>
          </a:p>
          <a:p>
            <a:pPr lvl="2"/>
            <a:r>
              <a:rPr lang="de-DE" noProof="0"/>
              <a:t>Third level</a:t>
            </a:r>
          </a:p>
          <a:p>
            <a:pPr lvl="3"/>
            <a:r>
              <a:rPr lang="de-DE" noProof="0"/>
              <a:t>Fourth level</a:t>
            </a:r>
          </a:p>
          <a:p>
            <a:pPr lvl="4"/>
            <a:r>
              <a:rPr lang="de-DE" noProof="0"/>
              <a:t>Fifth level</a:t>
            </a:r>
          </a:p>
        </p:txBody>
      </p:sp>
      <p:sp>
        <p:nvSpPr>
          <p:cNvPr id="5" name="Rectangle 11"/>
          <p:cNvSpPr>
            <a:spLocks noChangeArrowheads="1"/>
          </p:cNvSpPr>
          <p:nvPr userDrawn="1"/>
        </p:nvSpPr>
        <p:spPr bwMode="auto">
          <a:xfrm>
            <a:off x="4220737" y="334963"/>
            <a:ext cx="454438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de-DE" sz="800" kern="800" cap="all" spc="80" noProof="0" dirty="0">
                <a:solidFill>
                  <a:srgbClr val="DDDDDD"/>
                </a:solidFill>
                <a:latin typeface="Myriad Pro" pitchFamily="34" charset="0"/>
                <a:ea typeface="Myriad Pro"/>
              </a:rPr>
              <a:t>AUTOMATIC DETECTION AND SEGMENTATION OF BRAIN TUMOR USING RANDOM FOREST APPROACH</a:t>
            </a:r>
          </a:p>
        </p:txBody>
      </p:sp>
    </p:spTree>
    <p:extLst>
      <p:ext uri="{BB962C8B-B14F-4D97-AF65-F5344CB8AC3E}">
        <p14:creationId xmlns:p14="http://schemas.microsoft.com/office/powerpoint/2010/main" val="417302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>
            <a:spLocks noChangeAspect="1" noChangeArrowheads="1"/>
          </p:cNvSpPr>
          <p:nvPr userDrawn="1"/>
        </p:nvSpPr>
        <p:spPr bwMode="auto">
          <a:xfrm>
            <a:off x="0" y="0"/>
            <a:ext cx="9144000" cy="803275"/>
          </a:xfrm>
          <a:prstGeom prst="rect">
            <a:avLst/>
          </a:prstGeom>
          <a:solidFill>
            <a:srgbClr val="004B5A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de-DE" sz="2400" i="0" u="none" dirty="0">
              <a:latin typeface="Times New Roman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Master </a:t>
            </a:r>
            <a:r>
              <a:rPr lang="de-DE" noProof="0" dirty="0" err="1"/>
              <a:t>text</a:t>
            </a:r>
            <a:r>
              <a:rPr lang="de-DE" noProof="0" dirty="0"/>
              <a:t> </a:t>
            </a:r>
            <a:r>
              <a:rPr lang="de-DE" noProof="0" dirty="0" err="1"/>
              <a:t>styles</a:t>
            </a:r>
            <a:endParaRPr lang="de-DE" noProof="0" dirty="0"/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 err="1"/>
              <a:t>Fourth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457200" y="857250"/>
            <a:ext cx="8229600" cy="5603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Master title style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yriad Pro"/>
                <a:ea typeface="Myriad Pro"/>
              </a:defRPr>
            </a:lvl1pPr>
          </a:lstStyle>
          <a:p>
            <a:fld id="{2A50D37A-6B93-784C-992A-41C102456268}" type="datetimeFigureOut">
              <a:rPr lang="de-DE" noProof="0" smtClean="0"/>
              <a:pPr/>
              <a:t>25.11.20</a:t>
            </a:fld>
            <a:endParaRPr lang="de-DE" noProof="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yriad Pro"/>
                <a:ea typeface="Myriad Pro"/>
              </a:defRPr>
            </a:lvl1pPr>
          </a:lstStyle>
          <a:p>
            <a:endParaRPr lang="de-DE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yriad Pro"/>
                <a:ea typeface="Myriad Pro"/>
              </a:defRPr>
            </a:lvl1pPr>
          </a:lstStyle>
          <a:p>
            <a:fld id="{E123C645-B81E-7E49-A86F-221F84272762}" type="slidenum">
              <a:rPr lang="de-DE" noProof="0" smtClean="0"/>
              <a:pPr/>
              <a:t>‹Nr.›</a:t>
            </a:fld>
            <a:endParaRPr lang="de-DE" noProof="0" dirty="0"/>
          </a:p>
        </p:txBody>
      </p:sp>
      <p:pic>
        <p:nvPicPr>
          <p:cNvPr id="14" name="Picture 2" descr="C:\Users\werner\Documents\My Dropbox\Vorlagen\IMI eng invers1200dpi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3029167" cy="788400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900" b="1">
          <a:solidFill>
            <a:schemeClr val="tx2"/>
          </a:solidFill>
          <a:latin typeface="Myriad Pro"/>
          <a:ea typeface="Myriad Pro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900" b="1">
          <a:solidFill>
            <a:schemeClr val="tx2"/>
          </a:solidFill>
          <a:latin typeface="Arial" charset="0"/>
          <a:ea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900" b="1">
          <a:solidFill>
            <a:schemeClr val="tx2"/>
          </a:solidFill>
          <a:latin typeface="Arial" charset="0"/>
          <a:ea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900" b="1">
          <a:solidFill>
            <a:schemeClr val="tx2"/>
          </a:solidFill>
          <a:latin typeface="Arial" charset="0"/>
          <a:ea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900" b="1">
          <a:solidFill>
            <a:schemeClr val="tx2"/>
          </a:solidFill>
          <a:latin typeface="Arial" charset="0"/>
          <a:ea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9pPr>
    </p:titleStyle>
    <p:bodyStyle>
      <a:lvl1pPr marL="304800" indent="-304800" algn="l" rtl="0" eaLnBrk="1" fontAlgn="base" hangingPunct="1">
        <a:spcBef>
          <a:spcPct val="50000"/>
        </a:spcBef>
        <a:spcAft>
          <a:spcPct val="0"/>
        </a:spcAft>
        <a:buChar char="•"/>
        <a:tabLst>
          <a:tab pos="1974850" algn="l"/>
          <a:tab pos="2873375" algn="l"/>
        </a:tabLst>
        <a:defRPr sz="2200">
          <a:solidFill>
            <a:schemeClr val="tx1"/>
          </a:solidFill>
          <a:latin typeface="+mn-lt"/>
          <a:ea typeface="Myriad Pro"/>
          <a:cs typeface="+mn-cs"/>
        </a:defRPr>
      </a:lvl1pPr>
      <a:lvl2pPr marL="698500" indent="-322263" algn="l" rtl="0" eaLnBrk="1" fontAlgn="base" hangingPunct="1">
        <a:spcBef>
          <a:spcPct val="15000"/>
        </a:spcBef>
        <a:spcAft>
          <a:spcPct val="0"/>
        </a:spcAft>
        <a:buChar char="–"/>
        <a:tabLst>
          <a:tab pos="1974850" algn="l"/>
          <a:tab pos="2873375" algn="l"/>
        </a:tabLst>
        <a:defRPr>
          <a:solidFill>
            <a:schemeClr val="tx1"/>
          </a:solidFill>
          <a:latin typeface="+mn-lt"/>
          <a:ea typeface="Myriad Pro"/>
        </a:defRPr>
      </a:lvl2pPr>
      <a:lvl3pPr marL="1098550" indent="-300038" algn="l" rtl="0" eaLnBrk="1" fontAlgn="base" hangingPunct="1">
        <a:spcBef>
          <a:spcPct val="10000"/>
        </a:spcBef>
        <a:spcAft>
          <a:spcPct val="0"/>
        </a:spcAft>
        <a:buFont typeface="Wingdings" charset="2"/>
        <a:buChar char="§"/>
        <a:tabLst>
          <a:tab pos="1974850" algn="l"/>
          <a:tab pos="2873375" algn="l"/>
        </a:tabLst>
        <a:defRPr sz="1600">
          <a:solidFill>
            <a:schemeClr val="tx1"/>
          </a:solidFill>
          <a:latin typeface="+mn-lt"/>
          <a:ea typeface="Myriad Pro"/>
        </a:defRPr>
      </a:lvl3pPr>
      <a:lvl4pPr marL="1346200" indent="-176213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·"/>
        <a:tabLst>
          <a:tab pos="1974850" algn="l"/>
          <a:tab pos="2873375" algn="l"/>
        </a:tabLst>
        <a:defRPr sz="1400">
          <a:solidFill>
            <a:schemeClr val="tx1"/>
          </a:solidFill>
          <a:latin typeface="+mn-lt"/>
          <a:ea typeface="Myriad Pro"/>
        </a:defRPr>
      </a:lvl4pPr>
      <a:lvl5pPr marL="1646238" indent="-174625" algn="l" rtl="0" eaLnBrk="1" fontAlgn="base" hangingPunct="1">
        <a:spcBef>
          <a:spcPct val="20000"/>
        </a:spcBef>
        <a:spcAft>
          <a:spcPct val="0"/>
        </a:spcAft>
        <a:buFont typeface="Arial" charset="0"/>
        <a:tabLst>
          <a:tab pos="1974850" algn="l"/>
          <a:tab pos="2873375" algn="l"/>
        </a:tabLst>
        <a:defRPr sz="1200">
          <a:solidFill>
            <a:schemeClr val="tx1"/>
          </a:solidFill>
          <a:latin typeface="+mn-lt"/>
          <a:ea typeface="Myriad Pro"/>
        </a:defRPr>
      </a:lvl5pPr>
      <a:lvl6pPr marL="2103438" indent="-174625" algn="l" rtl="0" eaLnBrk="1" fontAlgn="base" hangingPunct="1">
        <a:spcBef>
          <a:spcPct val="20000"/>
        </a:spcBef>
        <a:spcAft>
          <a:spcPct val="0"/>
        </a:spcAft>
        <a:buFont typeface="Arial" charset="0"/>
        <a:tabLst>
          <a:tab pos="1974850" algn="l"/>
          <a:tab pos="2873375" algn="l"/>
        </a:tabLst>
        <a:defRPr sz="1200">
          <a:solidFill>
            <a:schemeClr val="tx1"/>
          </a:solidFill>
          <a:latin typeface="+mn-lt"/>
        </a:defRPr>
      </a:lvl6pPr>
      <a:lvl7pPr marL="2560638" indent="-174625" algn="l" rtl="0" eaLnBrk="1" fontAlgn="base" hangingPunct="1">
        <a:spcBef>
          <a:spcPct val="20000"/>
        </a:spcBef>
        <a:spcAft>
          <a:spcPct val="0"/>
        </a:spcAft>
        <a:buFont typeface="Arial" charset="0"/>
        <a:tabLst>
          <a:tab pos="1974850" algn="l"/>
          <a:tab pos="2873375" algn="l"/>
        </a:tabLst>
        <a:defRPr sz="1200">
          <a:solidFill>
            <a:schemeClr val="tx1"/>
          </a:solidFill>
          <a:latin typeface="+mn-lt"/>
        </a:defRPr>
      </a:lvl7pPr>
      <a:lvl8pPr marL="3017838" indent="-174625" algn="l" rtl="0" eaLnBrk="1" fontAlgn="base" hangingPunct="1">
        <a:spcBef>
          <a:spcPct val="20000"/>
        </a:spcBef>
        <a:spcAft>
          <a:spcPct val="0"/>
        </a:spcAft>
        <a:buFont typeface="Arial" charset="0"/>
        <a:tabLst>
          <a:tab pos="1974850" algn="l"/>
          <a:tab pos="2873375" algn="l"/>
        </a:tabLst>
        <a:defRPr sz="1200">
          <a:solidFill>
            <a:schemeClr val="tx1"/>
          </a:solidFill>
          <a:latin typeface="+mn-lt"/>
        </a:defRPr>
      </a:lvl8pPr>
      <a:lvl9pPr marL="3475038" indent="-174625" algn="l" rtl="0" eaLnBrk="1" fontAlgn="base" hangingPunct="1">
        <a:spcBef>
          <a:spcPct val="20000"/>
        </a:spcBef>
        <a:spcAft>
          <a:spcPct val="0"/>
        </a:spcAft>
        <a:buFont typeface="Arial" charset="0"/>
        <a:tabLst>
          <a:tab pos="1974850" algn="l"/>
          <a:tab pos="2873375" algn="l"/>
        </a:tabLst>
        <a:defRPr sz="12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53079" y="1412487"/>
            <a:ext cx="7855302" cy="1193800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>
              <a:lnSpc>
                <a:spcPts val="4000"/>
              </a:lnSpc>
            </a:pPr>
            <a:r>
              <a:rPr lang="de-DE" sz="3200" dirty="0" err="1"/>
              <a:t>Automatic</a:t>
            </a:r>
            <a:r>
              <a:rPr lang="de-DE" sz="3200" dirty="0"/>
              <a:t> </a:t>
            </a:r>
            <a:r>
              <a:rPr lang="de-DE" sz="3200" dirty="0" err="1"/>
              <a:t>Detection</a:t>
            </a:r>
            <a:r>
              <a:rPr lang="de-DE" sz="3200" dirty="0"/>
              <a:t> </a:t>
            </a:r>
            <a:r>
              <a:rPr lang="de-DE" sz="3200" dirty="0" err="1"/>
              <a:t>and</a:t>
            </a:r>
            <a:r>
              <a:rPr lang="de-DE" sz="3200" dirty="0"/>
              <a:t> Segmentation </a:t>
            </a:r>
            <a:r>
              <a:rPr lang="de-DE" sz="3200" dirty="0" err="1"/>
              <a:t>of</a:t>
            </a:r>
            <a:r>
              <a:rPr lang="de-DE" sz="3200" dirty="0"/>
              <a:t> </a:t>
            </a:r>
            <a:r>
              <a:rPr lang="de-DE" dirty="0"/>
              <a:t>B</a:t>
            </a:r>
            <a:r>
              <a:rPr lang="de-DE" sz="3200" dirty="0"/>
              <a:t>rain Tumor </a:t>
            </a:r>
            <a:r>
              <a:rPr lang="de-DE" sz="3200" dirty="0" err="1"/>
              <a:t>Using</a:t>
            </a:r>
            <a:r>
              <a:rPr lang="de-DE" sz="3200" dirty="0"/>
              <a:t> Random </a:t>
            </a:r>
            <a:r>
              <a:rPr lang="de-DE" sz="3200" dirty="0" err="1"/>
              <a:t>Forest</a:t>
            </a:r>
            <a:r>
              <a:rPr lang="de-DE" sz="3200" dirty="0"/>
              <a:t> Approach</a:t>
            </a:r>
            <a:endParaRPr lang="de-DE" sz="3200" dirty="0">
              <a:latin typeface="Myriad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1477538" y="3363643"/>
            <a:ext cx="6206400" cy="2150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+mn-lt"/>
              </a:rPr>
              <a:t>Bachelor Seminar WS 2020/21</a:t>
            </a:r>
          </a:p>
          <a:p>
            <a:pPr algn="ctr"/>
            <a:r>
              <a:rPr lang="en-US" sz="1800" dirty="0">
                <a:latin typeface="+mn-lt"/>
              </a:rPr>
              <a:t>“Medical Image Computing and e-Health”</a:t>
            </a:r>
          </a:p>
          <a:p>
            <a:pPr algn="ctr"/>
            <a:endParaRPr lang="en-US" sz="1800" dirty="0">
              <a:latin typeface="+mn-lt"/>
            </a:endParaRPr>
          </a:p>
          <a:p>
            <a:pPr algn="ctr"/>
            <a:r>
              <a:rPr lang="en-US" sz="1800" dirty="0">
                <a:latin typeface="+mn-lt"/>
              </a:rPr>
              <a:t>08.01.2020</a:t>
            </a:r>
          </a:p>
          <a:p>
            <a:pPr algn="ctr"/>
            <a:endParaRPr lang="en-US" sz="1800" dirty="0">
              <a:latin typeface="+mn-lt"/>
            </a:endParaRPr>
          </a:p>
          <a:p>
            <a:pPr algn="ctr"/>
            <a:r>
              <a:rPr lang="en-US" sz="1800" dirty="0">
                <a:latin typeface="+mn-lt"/>
              </a:rPr>
              <a:t>Prof. Dr. Heinz </a:t>
            </a:r>
            <a:r>
              <a:rPr lang="en-US" sz="1800" dirty="0" err="1">
                <a:latin typeface="+mn-lt"/>
              </a:rPr>
              <a:t>Handels</a:t>
            </a:r>
            <a:r>
              <a:rPr lang="en-US" sz="1800" dirty="0">
                <a:latin typeface="+mn-lt"/>
              </a:rPr>
              <a:t>, Prof. Dr. Josef </a:t>
            </a:r>
            <a:r>
              <a:rPr lang="en-US" sz="1800" dirty="0" err="1">
                <a:latin typeface="+mn-lt"/>
              </a:rPr>
              <a:t>Ingenerf</a:t>
            </a:r>
            <a:r>
              <a:rPr lang="en-US" sz="1800" dirty="0">
                <a:latin typeface="+mn-lt"/>
              </a:rPr>
              <a:t>, Prof. Dr.-Ing. Marcin </a:t>
            </a:r>
            <a:r>
              <a:rPr lang="en-US" sz="1800" dirty="0" err="1">
                <a:latin typeface="+mn-lt"/>
              </a:rPr>
              <a:t>Grzegorzek</a:t>
            </a:r>
            <a:r>
              <a:rPr lang="en-US" sz="1800" dirty="0">
                <a:latin typeface="+mn-lt"/>
              </a:rPr>
              <a:t> and coworkers</a:t>
            </a:r>
            <a:endParaRPr lang="en-US" sz="1600" dirty="0">
              <a:latin typeface="+mn-lt"/>
            </a:endParaRPr>
          </a:p>
          <a:p>
            <a:pPr algn="ctr"/>
            <a:endParaRPr lang="en-US" sz="1800" dirty="0">
              <a:latin typeface="+mn-lt"/>
            </a:endParaRPr>
          </a:p>
          <a:p>
            <a:pPr algn="ctr"/>
            <a:r>
              <a:rPr lang="en-US" sz="1800" dirty="0">
                <a:latin typeface="+mn-lt"/>
              </a:rPr>
              <a:t>Institute of Medical Informatics</a:t>
            </a:r>
          </a:p>
          <a:p>
            <a:pPr algn="ctr"/>
            <a:r>
              <a:rPr lang="en-US" sz="1800" dirty="0">
                <a:latin typeface="+mn-lt"/>
              </a:rPr>
              <a:t>Universität </a:t>
            </a:r>
            <a:r>
              <a:rPr lang="en-US" sz="1800" dirty="0" err="1">
                <a:latin typeface="+mn-lt"/>
              </a:rPr>
              <a:t>zu</a:t>
            </a:r>
            <a:r>
              <a:rPr lang="en-US" sz="1800" dirty="0">
                <a:latin typeface="+mn-lt"/>
              </a:rPr>
              <a:t> Lübeck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9C85C3-0143-4F47-BD9A-D17689631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Information </a:t>
            </a:r>
            <a:r>
              <a:rPr lang="de-DE" err="1"/>
              <a:t>Gain</a:t>
            </a:r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C9472152-1E63-3843-8DF1-81CD6168C9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9915" y="4717787"/>
            <a:ext cx="3717864" cy="1548683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B7BDC391-174F-4A43-A4E1-E00017ADD775}"/>
              </a:ext>
            </a:extLst>
          </p:cNvPr>
          <p:cNvSpPr/>
          <p:nvPr/>
        </p:nvSpPr>
        <p:spPr>
          <a:xfrm>
            <a:off x="406396" y="4689567"/>
            <a:ext cx="3694148" cy="1576903"/>
          </a:xfrm>
          <a:prstGeom prst="rect">
            <a:avLst/>
          </a:prstGeom>
          <a:noFill/>
          <a:ln w="57150">
            <a:solidFill>
              <a:srgbClr val="EB8A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3A214F73-6BBD-CA45-B800-5629929A39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7595" y="2985453"/>
            <a:ext cx="3661987" cy="139660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BB8D808-8D28-344C-A5F9-2F93E398BC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91651" y="3028214"/>
            <a:ext cx="3645832" cy="1455432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938F23F7-5733-7546-9025-D8190E1EF5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00" y="4705726"/>
            <a:ext cx="3955683" cy="1467180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BFA3EE1E-1B6E-D342-9AD5-4473A4CEE8F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7" r="1167"/>
          <a:stretch/>
        </p:blipFill>
        <p:spPr>
          <a:xfrm>
            <a:off x="456518" y="2024833"/>
            <a:ext cx="3265149" cy="470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417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Split subsets</a:t>
            </a:r>
          </a:p>
        </p:txBody>
      </p:sp>
      <p:pic>
        <p:nvPicPr>
          <p:cNvPr id="12" name="Grafik 11" descr="Ein Bild, das Tisch enthält.&#10;&#10;Automatisch generierte Beschreibung">
            <a:extLst>
              <a:ext uri="{FF2B5EF4-FFF2-40B4-BE49-F238E27FC236}">
                <a16:creationId xmlns:a16="http://schemas.microsoft.com/office/drawing/2014/main" id="{581D57EC-0E6B-1946-B60C-288844AE1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78446"/>
            <a:ext cx="4697091" cy="1818691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E2D92741-2C73-6349-A2ED-F1B3242F0F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0" y="4066181"/>
            <a:ext cx="4692318" cy="1817615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8E70CCD4-CF09-E34D-9151-62122A4A9CE0}"/>
              </a:ext>
            </a:extLst>
          </p:cNvPr>
          <p:cNvSpPr/>
          <p:nvPr/>
        </p:nvSpPr>
        <p:spPr>
          <a:xfrm>
            <a:off x="1389529" y="1778446"/>
            <a:ext cx="932330" cy="1818691"/>
          </a:xfrm>
          <a:prstGeom prst="rect">
            <a:avLst/>
          </a:prstGeom>
          <a:solidFill>
            <a:srgbClr val="FFFF00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5B690BDB-4E1E-274E-BC64-D34F6D17E4DB}"/>
              </a:ext>
            </a:extLst>
          </p:cNvPr>
          <p:cNvSpPr/>
          <p:nvPr/>
        </p:nvSpPr>
        <p:spPr>
          <a:xfrm>
            <a:off x="1400817" y="4071287"/>
            <a:ext cx="932330" cy="1818691"/>
          </a:xfrm>
          <a:prstGeom prst="rect">
            <a:avLst/>
          </a:prstGeom>
          <a:solidFill>
            <a:srgbClr val="FFFF00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E49B026-F29F-194C-A3E3-84A3273FCC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063" y="862617"/>
            <a:ext cx="1961760" cy="1342871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D412E2E0-DAF1-E84D-8215-E77D51D508CF}"/>
              </a:ext>
            </a:extLst>
          </p:cNvPr>
          <p:cNvSpPr/>
          <p:nvPr/>
        </p:nvSpPr>
        <p:spPr>
          <a:xfrm>
            <a:off x="6875929" y="1072890"/>
            <a:ext cx="636827" cy="185821"/>
          </a:xfrm>
          <a:prstGeom prst="rect">
            <a:avLst/>
          </a:prstGeom>
          <a:solidFill>
            <a:srgbClr val="FFFF00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9534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Split subsets</a:t>
            </a:r>
          </a:p>
        </p:txBody>
      </p:sp>
      <p:pic>
        <p:nvPicPr>
          <p:cNvPr id="12" name="Grafik 11" descr="Ein Bild, das Tisch enthält.&#10;&#10;Automatisch generierte Beschreibung">
            <a:extLst>
              <a:ext uri="{FF2B5EF4-FFF2-40B4-BE49-F238E27FC236}">
                <a16:creationId xmlns:a16="http://schemas.microsoft.com/office/drawing/2014/main" id="{581D57EC-0E6B-1946-B60C-288844AE1F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78446"/>
            <a:ext cx="4697091" cy="1818691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E2D92741-2C73-6349-A2ED-F1B3242F0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0" y="4066181"/>
            <a:ext cx="4692318" cy="1817615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98939108-995B-F24E-9AE4-17E71D6FACD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0" b="489"/>
          <a:stretch/>
        </p:blipFill>
        <p:spPr>
          <a:xfrm>
            <a:off x="5293654" y="1489895"/>
            <a:ext cx="3623577" cy="1788957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8E70CCD4-CF09-E34D-9151-62122A4A9CE0}"/>
              </a:ext>
            </a:extLst>
          </p:cNvPr>
          <p:cNvSpPr/>
          <p:nvPr/>
        </p:nvSpPr>
        <p:spPr>
          <a:xfrm>
            <a:off x="1395173" y="1778446"/>
            <a:ext cx="932330" cy="1818691"/>
          </a:xfrm>
          <a:prstGeom prst="rect">
            <a:avLst/>
          </a:prstGeom>
          <a:solidFill>
            <a:srgbClr val="FFFF00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5B690BDB-4E1E-274E-BC64-D34F6D17E4DB}"/>
              </a:ext>
            </a:extLst>
          </p:cNvPr>
          <p:cNvSpPr/>
          <p:nvPr/>
        </p:nvSpPr>
        <p:spPr>
          <a:xfrm>
            <a:off x="1406461" y="4065643"/>
            <a:ext cx="932330" cy="1818691"/>
          </a:xfrm>
          <a:prstGeom prst="rect">
            <a:avLst/>
          </a:prstGeom>
          <a:solidFill>
            <a:srgbClr val="FFFF00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Geschweifte Klammer links 20">
            <a:extLst>
              <a:ext uri="{FF2B5EF4-FFF2-40B4-BE49-F238E27FC236}">
                <a16:creationId xmlns:a16="http://schemas.microsoft.com/office/drawing/2014/main" id="{F960D275-459A-FA43-8941-0985E43B135E}"/>
              </a:ext>
            </a:extLst>
          </p:cNvPr>
          <p:cNvSpPr/>
          <p:nvPr/>
        </p:nvSpPr>
        <p:spPr>
          <a:xfrm>
            <a:off x="5176152" y="1534052"/>
            <a:ext cx="248105" cy="4547151"/>
          </a:xfrm>
          <a:prstGeom prst="leftBrace">
            <a:avLst>
              <a:gd name="adj1" fmla="val 14855"/>
              <a:gd name="adj2" fmla="val 71985"/>
            </a:avLst>
          </a:prstGeom>
          <a:noFill/>
          <a:ln w="38100">
            <a:solidFill>
              <a:srgbClr val="EC88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DEE819A3-A83E-5B4D-9225-229213CBBF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8" b="628"/>
          <a:stretch/>
        </p:blipFill>
        <p:spPr>
          <a:xfrm>
            <a:off x="5387176" y="3362549"/>
            <a:ext cx="3623577" cy="1296140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E302D743-0128-E844-8FF3-DB56A8D44F0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4" b="3786"/>
          <a:stretch/>
        </p:blipFill>
        <p:spPr>
          <a:xfrm>
            <a:off x="5383280" y="4742386"/>
            <a:ext cx="3514989" cy="1275836"/>
          </a:xfrm>
          <a:prstGeom prst="rect">
            <a:avLst/>
          </a:prstGeom>
        </p:spPr>
      </p:pic>
      <p:sp>
        <p:nvSpPr>
          <p:cNvPr id="24" name="Rechteck 23">
            <a:extLst>
              <a:ext uri="{FF2B5EF4-FFF2-40B4-BE49-F238E27FC236}">
                <a16:creationId xmlns:a16="http://schemas.microsoft.com/office/drawing/2014/main" id="{AEA2A334-2849-204E-94F3-47B1E40CFD1E}"/>
              </a:ext>
            </a:extLst>
          </p:cNvPr>
          <p:cNvSpPr/>
          <p:nvPr/>
        </p:nvSpPr>
        <p:spPr>
          <a:xfrm>
            <a:off x="5367402" y="3344082"/>
            <a:ext cx="3663124" cy="1333074"/>
          </a:xfrm>
          <a:prstGeom prst="rect">
            <a:avLst/>
          </a:prstGeom>
          <a:noFill/>
          <a:ln w="38100">
            <a:solidFill>
              <a:srgbClr val="EB8A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3381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F9B1B9-34F2-7647-B78A-899A0539A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Split </a:t>
            </a:r>
            <a:r>
              <a:rPr lang="de-DE" err="1"/>
              <a:t>subsets</a:t>
            </a:r>
            <a:endParaRPr lang="de-DE"/>
          </a:p>
        </p:txBody>
      </p:sp>
      <p:pic>
        <p:nvPicPr>
          <p:cNvPr id="7" name="Grafik 6" descr="Ein Bild, das Text, Schild, dunkel, Nachthimmel enthält.&#10;&#10;Automatisch generierte Beschreibung">
            <a:extLst>
              <a:ext uri="{FF2B5EF4-FFF2-40B4-BE49-F238E27FC236}">
                <a16:creationId xmlns:a16="http://schemas.microsoft.com/office/drawing/2014/main" id="{6F2ECB7D-8EA8-3E46-A0BC-4856208CF3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1560" y="2856089"/>
            <a:ext cx="3575240" cy="225741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12368A09-625A-7043-A0C3-902DB3C883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067" y="2754547"/>
            <a:ext cx="2094089" cy="1433454"/>
          </a:xfrm>
          <a:prstGeom prst="rect">
            <a:avLst/>
          </a:prstGeom>
        </p:spPr>
      </p:pic>
      <p:sp>
        <p:nvSpPr>
          <p:cNvPr id="12" name="Pfeil nach rechts 11">
            <a:extLst>
              <a:ext uri="{FF2B5EF4-FFF2-40B4-BE49-F238E27FC236}">
                <a16:creationId xmlns:a16="http://schemas.microsoft.com/office/drawing/2014/main" id="{7AB0B421-751A-CE42-BED7-192A79AED59E}"/>
              </a:ext>
            </a:extLst>
          </p:cNvPr>
          <p:cNvSpPr/>
          <p:nvPr/>
        </p:nvSpPr>
        <p:spPr>
          <a:xfrm>
            <a:off x="3695960" y="3273718"/>
            <a:ext cx="1415600" cy="395111"/>
          </a:xfrm>
          <a:prstGeom prst="rightArrow">
            <a:avLst/>
          </a:prstGeom>
          <a:solidFill>
            <a:srgbClr val="EC882D"/>
          </a:solidFill>
          <a:ln>
            <a:solidFill>
              <a:srgbClr val="EC88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0758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2442E1-4349-9449-ADC7-CE874D71C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/>
              <a:t>Split </a:t>
            </a:r>
            <a:r>
              <a:rPr lang="de-DE" err="1"/>
              <a:t>subsets</a:t>
            </a:r>
            <a:r>
              <a:rPr lang="de-DE"/>
              <a:t> </a:t>
            </a:r>
            <a:r>
              <a:rPr lang="de-DE" sz="1100"/>
              <a:t>– NO RAIN</a:t>
            </a:r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9973F6F-B488-3748-A228-3391A0B9A5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5969" y="3429000"/>
            <a:ext cx="5671927" cy="1110102"/>
          </a:xfrm>
          <a:prstGeom prst="rect">
            <a:avLst/>
          </a:prstGeom>
        </p:spPr>
      </p:pic>
      <p:pic>
        <p:nvPicPr>
          <p:cNvPr id="5" name="Grafik 4" descr="Ein Bild, das Tisch enthält.&#10;&#10;Automatisch generierte Beschreibung">
            <a:extLst>
              <a:ext uri="{FF2B5EF4-FFF2-40B4-BE49-F238E27FC236}">
                <a16:creationId xmlns:a16="http://schemas.microsoft.com/office/drawing/2014/main" id="{AFDDD5ED-6112-104B-BF52-479BAC3FD7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646" y="1725994"/>
            <a:ext cx="5677705" cy="137746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3DFC33C2-C5EB-8647-92FA-1F536C8D1654}"/>
              </a:ext>
            </a:extLst>
          </p:cNvPr>
          <p:cNvSpPr/>
          <p:nvPr/>
        </p:nvSpPr>
        <p:spPr>
          <a:xfrm>
            <a:off x="2762549" y="3438334"/>
            <a:ext cx="1136341" cy="1091434"/>
          </a:xfrm>
          <a:prstGeom prst="rect">
            <a:avLst/>
          </a:prstGeom>
          <a:solidFill>
            <a:srgbClr val="FFFF00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5B4BFC-CC51-1E49-8B7F-F291099D7F29}"/>
              </a:ext>
            </a:extLst>
          </p:cNvPr>
          <p:cNvSpPr/>
          <p:nvPr/>
        </p:nvSpPr>
        <p:spPr>
          <a:xfrm>
            <a:off x="2746995" y="1725993"/>
            <a:ext cx="1140607" cy="1377465"/>
          </a:xfrm>
          <a:prstGeom prst="rect">
            <a:avLst/>
          </a:prstGeom>
          <a:solidFill>
            <a:srgbClr val="FFFF00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016642A-ACE5-4D42-8C1E-C984F327106D}"/>
              </a:ext>
            </a:extLst>
          </p:cNvPr>
          <p:cNvSpPr/>
          <p:nvPr/>
        </p:nvSpPr>
        <p:spPr>
          <a:xfrm>
            <a:off x="1624345" y="3447668"/>
            <a:ext cx="1136341" cy="1091434"/>
          </a:xfrm>
          <a:prstGeom prst="rect">
            <a:avLst/>
          </a:prstGeom>
          <a:solidFill>
            <a:srgbClr val="FFFF0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CF434D9A-ECB1-7846-A2AA-65FCCCABB2FA}"/>
              </a:ext>
            </a:extLst>
          </p:cNvPr>
          <p:cNvSpPr/>
          <p:nvPr/>
        </p:nvSpPr>
        <p:spPr>
          <a:xfrm>
            <a:off x="1624345" y="1731782"/>
            <a:ext cx="1136341" cy="1377464"/>
          </a:xfrm>
          <a:prstGeom prst="rect">
            <a:avLst/>
          </a:prstGeom>
          <a:solidFill>
            <a:srgbClr val="FFFF0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FA00F606-8981-6D43-8394-F60D42D6E27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4" r="2227"/>
          <a:stretch/>
        </p:blipFill>
        <p:spPr>
          <a:xfrm>
            <a:off x="507998" y="4660496"/>
            <a:ext cx="2167467" cy="33791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5C008E88-D128-944B-B2A3-C05EB06AF0B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" r="1507"/>
          <a:stretch/>
        </p:blipFill>
        <p:spPr>
          <a:xfrm>
            <a:off x="461898" y="5245638"/>
            <a:ext cx="2990467" cy="1119438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053A1304-3458-C94F-B0F3-4ED15B7532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5" b="3135"/>
          <a:stretch/>
        </p:blipFill>
        <p:spPr>
          <a:xfrm>
            <a:off x="3923977" y="5237033"/>
            <a:ext cx="3059992" cy="1170511"/>
          </a:xfrm>
          <a:prstGeom prst="rect">
            <a:avLst/>
          </a:prstGeo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7FA5D5BF-BD77-3046-B1D0-86FF54F87DBD}"/>
              </a:ext>
            </a:extLst>
          </p:cNvPr>
          <p:cNvSpPr/>
          <p:nvPr/>
        </p:nvSpPr>
        <p:spPr>
          <a:xfrm>
            <a:off x="3923976" y="5164668"/>
            <a:ext cx="3059992" cy="1320150"/>
          </a:xfrm>
          <a:prstGeom prst="rect">
            <a:avLst/>
          </a:prstGeom>
          <a:noFill/>
          <a:ln w="57150">
            <a:solidFill>
              <a:srgbClr val="EB8A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85BA436B-0644-7545-818D-976A76818B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30254" y="1343548"/>
            <a:ext cx="2566916" cy="1647333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CD2441F-6501-6846-A2C0-C6EB8F018B4F}"/>
              </a:ext>
            </a:extLst>
          </p:cNvPr>
          <p:cNvSpPr/>
          <p:nvPr/>
        </p:nvSpPr>
        <p:spPr>
          <a:xfrm>
            <a:off x="8581081" y="2614675"/>
            <a:ext cx="316089" cy="321733"/>
          </a:xfrm>
          <a:prstGeom prst="ellipse">
            <a:avLst/>
          </a:prstGeom>
          <a:noFill/>
          <a:ln w="38100">
            <a:solidFill>
              <a:srgbClr val="EC88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  <a:p>
            <a:pPr algn="ctr"/>
            <a:endParaRPr lang="de-DE"/>
          </a:p>
          <a:p>
            <a:pPr algn="ctr"/>
            <a:endParaRPr lang="de-DE"/>
          </a:p>
          <a:p>
            <a:pPr algn="ctr"/>
            <a:endParaRPr lang="de-DE"/>
          </a:p>
          <a:p>
            <a:pPr algn="ctr"/>
            <a:endParaRPr lang="de-DE"/>
          </a:p>
          <a:p>
            <a:pPr algn="ctr"/>
            <a:endParaRPr lang="de-DE"/>
          </a:p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4403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1B876B93-E0F3-D842-9273-26735D751C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548" y="2422212"/>
            <a:ext cx="3434785" cy="3052153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BEADAE9A-16A7-6748-8784-84A5BFF86A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0" y="2863604"/>
            <a:ext cx="3247710" cy="2084236"/>
          </a:xfrm>
          <a:prstGeom prst="rect">
            <a:avLst/>
          </a:prstGeom>
        </p:spPr>
      </p:pic>
      <p:sp>
        <p:nvSpPr>
          <p:cNvPr id="9" name="Pfeil nach rechts 8">
            <a:extLst>
              <a:ext uri="{FF2B5EF4-FFF2-40B4-BE49-F238E27FC236}">
                <a16:creationId xmlns:a16="http://schemas.microsoft.com/office/drawing/2014/main" id="{8F7C2E37-BA6C-0945-9A86-261F201FBDF9}"/>
              </a:ext>
            </a:extLst>
          </p:cNvPr>
          <p:cNvSpPr/>
          <p:nvPr/>
        </p:nvSpPr>
        <p:spPr>
          <a:xfrm>
            <a:off x="3068611" y="3129844"/>
            <a:ext cx="1527447" cy="395111"/>
          </a:xfrm>
          <a:prstGeom prst="rightArrow">
            <a:avLst>
              <a:gd name="adj1" fmla="val 32857"/>
              <a:gd name="adj2" fmla="val 50000"/>
            </a:avLst>
          </a:prstGeom>
          <a:solidFill>
            <a:srgbClr val="EC882D"/>
          </a:solidFill>
          <a:ln>
            <a:solidFill>
              <a:srgbClr val="EC88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8C793734-D19C-6846-A113-5774DF87A5B7}"/>
              </a:ext>
            </a:extLst>
          </p:cNvPr>
          <p:cNvSpPr/>
          <p:nvPr/>
        </p:nvSpPr>
        <p:spPr>
          <a:xfrm>
            <a:off x="4872708" y="2190878"/>
            <a:ext cx="4001267" cy="3467355"/>
          </a:xfrm>
          <a:prstGeom prst="rect">
            <a:avLst/>
          </a:prstGeom>
          <a:noFill/>
          <a:ln w="34925">
            <a:solidFill>
              <a:srgbClr val="EC882D">
                <a:alpha val="40000"/>
              </a:srgbClr>
            </a:solidFill>
          </a:ln>
          <a:effectLst>
            <a:glow rad="88900">
              <a:schemeClr val="accent4">
                <a:lumMod val="40000"/>
                <a:lumOff val="60000"/>
                <a:alpha val="40000"/>
              </a:scheme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1115FA7E-3E5E-DB4C-A497-F0FD11301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73666"/>
            <a:ext cx="8229600" cy="560387"/>
          </a:xfrm>
        </p:spPr>
        <p:txBody>
          <a:bodyPr/>
          <a:lstStyle/>
          <a:p>
            <a:r>
              <a:rPr lang="de-DE"/>
              <a:t>Final BDT</a:t>
            </a:r>
          </a:p>
        </p:txBody>
      </p:sp>
    </p:spTree>
    <p:extLst>
      <p:ext uri="{BB962C8B-B14F-4D97-AF65-F5344CB8AC3E}">
        <p14:creationId xmlns:p14="http://schemas.microsoft.com/office/powerpoint/2010/main" val="2186099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031E17-49B0-3E46-A551-AB98A192C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Testing</a:t>
            </a:r>
            <a:r>
              <a:rPr lang="de-DE"/>
              <a:t> BDTs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2588F7-79AC-ED4A-9BDE-81F1FBBF745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anchor="ctr"/>
          <a:lstStyle/>
          <a:p>
            <a:r>
              <a:rPr lang="de-DE"/>
              <a:t>Not all </a:t>
            </a:r>
            <a:r>
              <a:rPr lang="de-DE" err="1"/>
              <a:t>data</a:t>
            </a:r>
            <a:r>
              <a:rPr lang="de-DE"/>
              <a:t> </a:t>
            </a:r>
            <a:r>
              <a:rPr lang="de-DE" err="1"/>
              <a:t>is</a:t>
            </a:r>
            <a:r>
              <a:rPr lang="de-DE"/>
              <a:t> </a:t>
            </a:r>
            <a:r>
              <a:rPr lang="de-DE" err="1"/>
              <a:t>used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</a:t>
            </a:r>
            <a:r>
              <a:rPr lang="de-DE" err="1"/>
              <a:t>training</a:t>
            </a:r>
            <a:endParaRPr lang="de-DE"/>
          </a:p>
          <a:p>
            <a:r>
              <a:rPr lang="de-DE" err="1"/>
              <a:t>Choose</a:t>
            </a:r>
            <a:r>
              <a:rPr lang="de-DE"/>
              <a:t> </a:t>
            </a:r>
            <a:r>
              <a:rPr lang="de-DE" err="1"/>
              <a:t>samples</a:t>
            </a:r>
            <a:r>
              <a:rPr lang="de-DE"/>
              <a:t> </a:t>
            </a:r>
            <a:r>
              <a:rPr lang="de-DE" err="1"/>
              <a:t>from</a:t>
            </a:r>
            <a:r>
              <a:rPr lang="de-DE"/>
              <a:t> </a:t>
            </a:r>
            <a:r>
              <a:rPr lang="de-DE" err="1"/>
              <a:t>remaining</a:t>
            </a:r>
            <a:r>
              <a:rPr lang="de-DE"/>
              <a:t> </a:t>
            </a:r>
            <a:r>
              <a:rPr lang="de-DE" err="1"/>
              <a:t>data</a:t>
            </a:r>
            <a:endParaRPr lang="de-DE"/>
          </a:p>
          <a:p>
            <a:r>
              <a:rPr lang="de-DE" err="1"/>
              <a:t>Compare</a:t>
            </a:r>
            <a:r>
              <a:rPr lang="de-DE"/>
              <a:t> </a:t>
            </a:r>
            <a:r>
              <a:rPr lang="de-DE" err="1"/>
              <a:t>yielded</a:t>
            </a:r>
            <a:r>
              <a:rPr lang="de-DE"/>
              <a:t> </a:t>
            </a:r>
            <a:r>
              <a:rPr lang="de-DE" err="1"/>
              <a:t>results</a:t>
            </a:r>
            <a:r>
              <a:rPr lang="de-DE"/>
              <a:t> </a:t>
            </a:r>
            <a:r>
              <a:rPr lang="de-DE" err="1"/>
              <a:t>with</a:t>
            </a:r>
            <a:r>
              <a:rPr lang="de-DE"/>
              <a:t> </a:t>
            </a:r>
            <a:r>
              <a:rPr lang="de-DE" err="1"/>
              <a:t>true</a:t>
            </a:r>
            <a:r>
              <a:rPr lang="de-DE"/>
              <a:t> </a:t>
            </a:r>
            <a:r>
              <a:rPr lang="de-DE" err="1"/>
              <a:t>result</a:t>
            </a:r>
            <a:r>
              <a:rPr lang="de-DE"/>
              <a:t> (</a:t>
            </a:r>
            <a:r>
              <a:rPr lang="de-DE" err="1"/>
              <a:t>supervised</a:t>
            </a:r>
            <a:r>
              <a:rPr lang="de-DE"/>
              <a:t>)</a:t>
            </a:r>
          </a:p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20476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B36547-03DF-474A-9E3D-1A6240B63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BDT ±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33389D6-7FF0-A245-937A-73570903E46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Pros</a:t>
            </a:r>
          </a:p>
          <a:p>
            <a:pPr lvl="1"/>
            <a:r>
              <a:rPr lang="de-DE" dirty="0"/>
              <a:t>Can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classify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</a:p>
          <a:p>
            <a:pPr lvl="1"/>
            <a:r>
              <a:rPr lang="de-DE" dirty="0" err="1"/>
              <a:t>Classification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regression</a:t>
            </a:r>
            <a:endParaRPr lang="de-DE" dirty="0"/>
          </a:p>
          <a:p>
            <a:pPr lvl="1"/>
            <a:r>
              <a:rPr lang="de-DE" dirty="0"/>
              <a:t>Can handle </a:t>
            </a:r>
            <a:r>
              <a:rPr lang="de-DE" dirty="0" err="1"/>
              <a:t>categorical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numerical</a:t>
            </a:r>
            <a:r>
              <a:rPr lang="de-DE" dirty="0"/>
              <a:t> </a:t>
            </a:r>
            <a:r>
              <a:rPr lang="de-DE" dirty="0" err="1"/>
              <a:t>values</a:t>
            </a:r>
            <a:endParaRPr lang="de-DE" dirty="0"/>
          </a:p>
          <a:p>
            <a:pPr lvl="1"/>
            <a:r>
              <a:rPr lang="de-DE" dirty="0"/>
              <a:t>Intuitive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visualizable</a:t>
            </a:r>
            <a:r>
              <a:rPr lang="de-DE" dirty="0"/>
              <a:t> </a:t>
            </a:r>
          </a:p>
          <a:p>
            <a:pPr lvl="1"/>
            <a:r>
              <a:rPr lang="de-DE" dirty="0" err="1"/>
              <a:t>Requires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little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pre-processing</a:t>
            </a:r>
            <a:endParaRPr lang="de-DE" dirty="0"/>
          </a:p>
          <a:p>
            <a:r>
              <a:rPr lang="de-DE" dirty="0" err="1"/>
              <a:t>Cons</a:t>
            </a:r>
            <a:endParaRPr lang="de-DE" dirty="0"/>
          </a:p>
          <a:p>
            <a:pPr lvl="1"/>
            <a:r>
              <a:rPr lang="de-DE" dirty="0"/>
              <a:t>Small </a:t>
            </a:r>
            <a:r>
              <a:rPr lang="de-DE" dirty="0" err="1"/>
              <a:t>changes</a:t>
            </a:r>
            <a:r>
              <a:rPr lang="de-DE" dirty="0"/>
              <a:t> in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greatly</a:t>
            </a:r>
            <a:r>
              <a:rPr lang="de-DE" dirty="0"/>
              <a:t> </a:t>
            </a:r>
            <a:r>
              <a:rPr lang="de-DE" dirty="0" err="1"/>
              <a:t>affect</a:t>
            </a:r>
            <a:r>
              <a:rPr lang="de-DE" dirty="0"/>
              <a:t> </a:t>
            </a:r>
            <a:r>
              <a:rPr lang="de-DE" dirty="0" err="1"/>
              <a:t>prediction</a:t>
            </a:r>
            <a:endParaRPr lang="de-DE" dirty="0"/>
          </a:p>
          <a:p>
            <a:pPr lvl="1"/>
            <a:r>
              <a:rPr lang="de-DE" dirty="0" err="1"/>
              <a:t>Overfitting</a:t>
            </a:r>
            <a:endParaRPr lang="de-DE" dirty="0"/>
          </a:p>
        </p:txBody>
      </p:sp>
      <p:sp>
        <p:nvSpPr>
          <p:cNvPr id="7" name="Inhaltsplatzhalter 5">
            <a:extLst>
              <a:ext uri="{FF2B5EF4-FFF2-40B4-BE49-F238E27FC236}">
                <a16:creationId xmlns:a16="http://schemas.microsoft.com/office/drawing/2014/main" id="{61905908-9067-C349-8771-8A4EED2D088D}"/>
              </a:ext>
            </a:extLst>
          </p:cNvPr>
          <p:cNvSpPr txBox="1">
            <a:spLocks/>
          </p:cNvSpPr>
          <p:nvPr/>
        </p:nvSpPr>
        <p:spPr>
          <a:xfrm>
            <a:off x="455612" y="5593980"/>
            <a:ext cx="8232775" cy="560387"/>
          </a:xfrm>
          <a:prstGeom prst="rect">
            <a:avLst/>
          </a:prstGeom>
          <a:effectLst>
            <a:glow>
              <a:schemeClr val="bg2">
                <a:lumMod val="75000"/>
              </a:schemeClr>
            </a:glow>
          </a:effectLst>
        </p:spPr>
        <p:txBody>
          <a:bodyPr vert="horz" lIns="91440" tIns="45720" rIns="91440" bIns="45720" rtlCol="0">
            <a:normAutofit/>
            <a:scene3d>
              <a:camera prst="orthographicFront">
                <a:rot lat="0" lon="0" rev="0"/>
              </a:camera>
              <a:lightRig rig="threePt" dir="t"/>
            </a:scene3d>
          </a:bodyPr>
          <a:lstStyle>
            <a:lvl1pPr marL="304800" indent="-304800" algn="l" rtl="0" eaLnBrk="1" fontAlgn="base" hangingPunct="1">
              <a:spcBef>
                <a:spcPct val="50000"/>
              </a:spcBef>
              <a:spcAft>
                <a:spcPct val="0"/>
              </a:spcAft>
              <a:buChar char="•"/>
              <a:tabLst>
                <a:tab pos="1974850" algn="l"/>
                <a:tab pos="2873375" algn="l"/>
              </a:tabLst>
              <a:defRPr sz="2200">
                <a:solidFill>
                  <a:schemeClr val="tx1"/>
                </a:solidFill>
                <a:latin typeface="+mn-lt"/>
                <a:ea typeface="Myriad Pro"/>
                <a:cs typeface="+mn-cs"/>
              </a:defRPr>
            </a:lvl1pPr>
            <a:lvl2pPr marL="698500" indent="-322263" algn="l" rtl="0" eaLnBrk="1" fontAlgn="base" hangingPunct="1">
              <a:spcBef>
                <a:spcPct val="15000"/>
              </a:spcBef>
              <a:spcAft>
                <a:spcPct val="0"/>
              </a:spcAft>
              <a:buChar char="–"/>
              <a:tabLst>
                <a:tab pos="1974850" algn="l"/>
                <a:tab pos="2873375" algn="l"/>
              </a:tabLst>
              <a:defRPr>
                <a:solidFill>
                  <a:schemeClr val="tx1"/>
                </a:solidFill>
                <a:latin typeface="+mn-lt"/>
                <a:ea typeface="Myriad Pro"/>
              </a:defRPr>
            </a:lvl2pPr>
            <a:lvl3pPr marL="1098550" indent="-300038" algn="l" rtl="0" eaLnBrk="1" fontAlgn="base" hangingPunct="1">
              <a:spcBef>
                <a:spcPct val="10000"/>
              </a:spcBef>
              <a:spcAft>
                <a:spcPct val="0"/>
              </a:spcAft>
              <a:buFont typeface="Wingdings" charset="2"/>
              <a:buChar char="§"/>
              <a:tabLst>
                <a:tab pos="1974850" algn="l"/>
                <a:tab pos="2873375" algn="l"/>
              </a:tabLst>
              <a:defRPr sz="1600">
                <a:solidFill>
                  <a:schemeClr val="tx1"/>
                </a:solidFill>
                <a:latin typeface="+mn-lt"/>
                <a:ea typeface="Myriad Pro"/>
              </a:defRPr>
            </a:lvl3pPr>
            <a:lvl4pPr marL="1346200" indent="-176213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·"/>
              <a:tabLst>
                <a:tab pos="1974850" algn="l"/>
                <a:tab pos="2873375" algn="l"/>
              </a:tabLst>
              <a:defRPr sz="1400">
                <a:solidFill>
                  <a:schemeClr val="tx1"/>
                </a:solidFill>
                <a:latin typeface="+mn-lt"/>
                <a:ea typeface="Myriad Pro"/>
              </a:defRPr>
            </a:lvl4pPr>
            <a:lvl5pPr marL="1646238" indent="-17462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tabLst>
                <a:tab pos="1974850" algn="l"/>
                <a:tab pos="2873375" algn="l"/>
              </a:tabLst>
              <a:defRPr sz="1200">
                <a:solidFill>
                  <a:schemeClr val="tx1"/>
                </a:solidFill>
                <a:latin typeface="+mn-lt"/>
                <a:ea typeface="Myriad Pro"/>
              </a:defRPr>
            </a:lvl5pPr>
            <a:lvl6pPr marL="2103438" indent="-17462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tabLst>
                <a:tab pos="1974850" algn="l"/>
                <a:tab pos="2873375" algn="l"/>
              </a:tabLst>
              <a:defRPr sz="1200">
                <a:solidFill>
                  <a:schemeClr val="tx1"/>
                </a:solidFill>
                <a:latin typeface="+mn-lt"/>
              </a:defRPr>
            </a:lvl6pPr>
            <a:lvl7pPr marL="2560638" indent="-17462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tabLst>
                <a:tab pos="1974850" algn="l"/>
                <a:tab pos="2873375" algn="l"/>
              </a:tabLst>
              <a:defRPr sz="1200">
                <a:solidFill>
                  <a:schemeClr val="tx1"/>
                </a:solidFill>
                <a:latin typeface="+mn-lt"/>
              </a:defRPr>
            </a:lvl7pPr>
            <a:lvl8pPr marL="3017838" indent="-17462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tabLst>
                <a:tab pos="1974850" algn="l"/>
                <a:tab pos="2873375" algn="l"/>
              </a:tabLst>
              <a:defRPr sz="1200">
                <a:solidFill>
                  <a:schemeClr val="tx1"/>
                </a:solidFill>
                <a:latin typeface="+mn-lt"/>
              </a:defRPr>
            </a:lvl8pPr>
            <a:lvl9pPr marL="3475038" indent="-17462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tabLst>
                <a:tab pos="1974850" algn="l"/>
                <a:tab pos="2873375" algn="l"/>
              </a:tabLst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de-DE" sz="2800" b="1" kern="0" dirty="0" err="1">
                <a:solidFill>
                  <a:srgbClr val="004B5A"/>
                </a:solidFill>
                <a:effectLst>
                  <a:reflection blurRad="6350" stA="55000" endA="300" endPos="0" dist="63500" dir="5400000" sy="-100000" algn="bl" rotWithShape="0"/>
                </a:effectLst>
              </a:rPr>
              <a:t>Overfitting</a:t>
            </a:r>
            <a:r>
              <a:rPr lang="de-DE" sz="2800" b="1" kern="0" dirty="0">
                <a:solidFill>
                  <a:srgbClr val="004B5A"/>
                </a:solidFill>
                <a:effectLst>
                  <a:reflection blurRad="6350" stA="55000" endA="300" endPos="0" dist="63500" dir="5400000" sy="-100000" algn="bl" rotWithShape="0"/>
                </a:effectLst>
              </a:rPr>
              <a:t> </a:t>
            </a:r>
            <a:r>
              <a:rPr lang="de-DE" sz="2800" b="1" kern="0" dirty="0">
                <a:solidFill>
                  <a:srgbClr val="004B5A"/>
                </a:solidFill>
                <a:effectLst>
                  <a:reflection blurRad="6350" stA="55000" endA="300" endPos="0" dist="63500" dir="5400000" sy="-100000" algn="bl" rotWithShape="0"/>
                </a:effectLst>
                <a:sym typeface="Wingdings" pitchFamily="2" charset="2"/>
              </a:rPr>
              <a:t> </a:t>
            </a:r>
            <a:r>
              <a:rPr lang="de-DE" sz="2800" b="1" kern="0" dirty="0">
                <a:solidFill>
                  <a:srgbClr val="004B5A"/>
                </a:solidFill>
                <a:effectLst>
                  <a:reflection blurRad="6350" endPos="0" dir="5400000" sy="-100000" algn="bl" rotWithShape="0"/>
                </a:effectLst>
                <a:sym typeface="Wingdings" pitchFamily="2" charset="2"/>
              </a:rPr>
              <a:t>Random </a:t>
            </a:r>
            <a:r>
              <a:rPr lang="de-DE" sz="2800" b="1" kern="0" dirty="0" err="1">
                <a:solidFill>
                  <a:srgbClr val="004B5A"/>
                </a:solidFill>
                <a:effectLst>
                  <a:reflection blurRad="6350" endPos="0" dir="5400000" sy="-100000" algn="bl" rotWithShape="0"/>
                </a:effectLst>
                <a:sym typeface="Wingdings" pitchFamily="2" charset="2"/>
              </a:rPr>
              <a:t>Forest</a:t>
            </a:r>
            <a:endParaRPr lang="de-DE" sz="2400" b="1" kern="0" dirty="0">
              <a:solidFill>
                <a:srgbClr val="004B5A"/>
              </a:solidFill>
              <a:effectLst>
                <a:reflection blurRad="6350" endPos="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3766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C69E1-ED50-3B48-9324-195E62A84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Random </a:t>
            </a:r>
            <a:r>
              <a:rPr lang="de-DE" dirty="0" err="1"/>
              <a:t>Forest</a:t>
            </a:r>
            <a:r>
              <a:rPr lang="de-DE" dirty="0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6DEC90-4F86-3041-AA01-6421F2A55D3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anchor="ctr"/>
          <a:lstStyle/>
          <a:p>
            <a:r>
              <a:rPr lang="de-DE" dirty="0" err="1"/>
              <a:t>Combination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multiple BDTs</a:t>
            </a:r>
          </a:p>
          <a:p>
            <a:r>
              <a:rPr lang="de-DE" dirty="0"/>
              <a:t>Final </a:t>
            </a:r>
            <a:r>
              <a:rPr lang="de-DE" dirty="0" err="1"/>
              <a:t>decision</a:t>
            </a:r>
            <a:r>
              <a:rPr lang="de-DE" dirty="0"/>
              <a:t> </a:t>
            </a:r>
            <a:r>
              <a:rPr lang="de-DE" dirty="0" err="1"/>
              <a:t>through</a:t>
            </a:r>
            <a:r>
              <a:rPr lang="de-DE" dirty="0"/>
              <a:t> </a:t>
            </a:r>
            <a:r>
              <a:rPr lang="de-DE" dirty="0" err="1"/>
              <a:t>majority</a:t>
            </a:r>
            <a:r>
              <a:rPr lang="de-DE" dirty="0"/>
              <a:t> </a:t>
            </a:r>
            <a:r>
              <a:rPr lang="de-DE" dirty="0" err="1"/>
              <a:t>vote</a:t>
            </a:r>
            <a:r>
              <a:rPr lang="de-DE" dirty="0"/>
              <a:t> </a:t>
            </a:r>
          </a:p>
          <a:p>
            <a:r>
              <a:rPr lang="de-DE" dirty="0" err="1"/>
              <a:t>Introducing</a:t>
            </a:r>
            <a:r>
              <a:rPr lang="de-DE" dirty="0"/>
              <a:t> </a:t>
            </a:r>
            <a:r>
              <a:rPr lang="de-DE" dirty="0" err="1"/>
              <a:t>Randomness</a:t>
            </a:r>
            <a:r>
              <a:rPr lang="de-DE" dirty="0"/>
              <a:t> </a:t>
            </a:r>
          </a:p>
          <a:p>
            <a:r>
              <a:rPr lang="de-DE" dirty="0" err="1"/>
              <a:t>Bagging</a:t>
            </a:r>
            <a:r>
              <a:rPr lang="de-DE" dirty="0"/>
              <a:t>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842090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C69E1-ED50-3B48-9324-195E62A84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Random </a:t>
            </a:r>
            <a:r>
              <a:rPr lang="de-DE" dirty="0" err="1"/>
              <a:t>Forest</a:t>
            </a:r>
            <a:r>
              <a:rPr lang="de-DE" dirty="0"/>
              <a:t> </a:t>
            </a:r>
            <a:r>
              <a:rPr lang="de-DE" sz="1400" b="0" dirty="0"/>
              <a:t>- BAGGING</a:t>
            </a:r>
            <a:endParaRPr lang="de-DE" b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6DEC90-4F86-3041-AA01-6421F2A55D3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tree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trained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individual </a:t>
            </a:r>
            <a:r>
              <a:rPr lang="de-DE" dirty="0" err="1"/>
              <a:t>set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training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lvl="1"/>
            <a:endParaRPr lang="de-DE" dirty="0"/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7209119-DE2F-FD41-AD09-DC4F772DD1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" r="776"/>
          <a:stretch/>
        </p:blipFill>
        <p:spPr>
          <a:xfrm>
            <a:off x="529887" y="2294738"/>
            <a:ext cx="7211438" cy="4107260"/>
          </a:xfrm>
          <a:prstGeom prst="rect">
            <a:avLst/>
          </a:prstGeom>
        </p:spPr>
      </p:pic>
      <p:sp>
        <p:nvSpPr>
          <p:cNvPr id="7" name="Geschweifte Klammer rechts 6">
            <a:extLst>
              <a:ext uri="{FF2B5EF4-FFF2-40B4-BE49-F238E27FC236}">
                <a16:creationId xmlns:a16="http://schemas.microsoft.com/office/drawing/2014/main" id="{BE2991A5-1A23-C249-941D-756A3C7104E2}"/>
              </a:ext>
            </a:extLst>
          </p:cNvPr>
          <p:cNvSpPr/>
          <p:nvPr/>
        </p:nvSpPr>
        <p:spPr>
          <a:xfrm>
            <a:off x="7815599" y="2431914"/>
            <a:ext cx="349529" cy="3884579"/>
          </a:xfrm>
          <a:prstGeom prst="rightBrace">
            <a:avLst>
              <a:gd name="adj1" fmla="val 74999"/>
              <a:gd name="adj2" fmla="val 49399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2288E77-22FA-2F46-98C1-2A6A2B29FD32}"/>
              </a:ext>
            </a:extLst>
          </p:cNvPr>
          <p:cNvSpPr txBox="1"/>
          <p:nvPr/>
        </p:nvSpPr>
        <p:spPr>
          <a:xfrm>
            <a:off x="8165128" y="4209869"/>
            <a:ext cx="17421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 err="1">
                <a:solidFill>
                  <a:srgbClr val="C00000"/>
                </a:solidFill>
                <a:latin typeface="+mn-lt"/>
              </a:rPr>
              <a:t>Decision</a:t>
            </a:r>
            <a:endParaRPr lang="de-DE" b="1" dirty="0">
              <a:solidFill>
                <a:srgbClr val="C0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206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/>
              <a:t>Motivation</a:t>
            </a:r>
          </a:p>
          <a:p>
            <a:r>
              <a:rPr lang="de-DE"/>
              <a:t>Basics</a:t>
            </a:r>
          </a:p>
          <a:p>
            <a:pPr lvl="1"/>
            <a:r>
              <a:rPr lang="de-DE"/>
              <a:t>Binary </a:t>
            </a:r>
            <a:r>
              <a:rPr lang="de-DE" err="1"/>
              <a:t>Decision</a:t>
            </a:r>
            <a:r>
              <a:rPr lang="de-DE"/>
              <a:t> </a:t>
            </a:r>
            <a:r>
              <a:rPr lang="de-DE" err="1"/>
              <a:t>Trees</a:t>
            </a:r>
            <a:r>
              <a:rPr lang="de-DE"/>
              <a:t> (BDT)</a:t>
            </a:r>
          </a:p>
          <a:p>
            <a:pPr lvl="1"/>
            <a:r>
              <a:rPr lang="de-DE"/>
              <a:t>Random </a:t>
            </a:r>
            <a:r>
              <a:rPr lang="de-DE" err="1"/>
              <a:t>Forest</a:t>
            </a:r>
            <a:r>
              <a:rPr lang="de-DE"/>
              <a:t> (RDF)</a:t>
            </a:r>
          </a:p>
          <a:p>
            <a:r>
              <a:rPr lang="de-DE" err="1"/>
              <a:t>Methods</a:t>
            </a:r>
            <a:r>
              <a:rPr lang="de-DE"/>
              <a:t> </a:t>
            </a:r>
          </a:p>
          <a:p>
            <a:pPr lvl="1"/>
            <a:r>
              <a:rPr lang="de-DE" err="1"/>
              <a:t>Application</a:t>
            </a:r>
            <a:r>
              <a:rPr lang="de-DE"/>
              <a:t> in Paper </a:t>
            </a:r>
          </a:p>
          <a:p>
            <a:r>
              <a:rPr lang="de-DE" err="1"/>
              <a:t>Results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Experiment</a:t>
            </a:r>
          </a:p>
          <a:p>
            <a:r>
              <a:rPr lang="de-DE" err="1"/>
              <a:t>Conclusion</a:t>
            </a:r>
            <a:r>
              <a:rPr lang="de-DE"/>
              <a:t> </a:t>
            </a:r>
          </a:p>
          <a:p>
            <a:pPr lvl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20335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C69E1-ED50-3B48-9324-195E62A84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Random </a:t>
            </a:r>
            <a:r>
              <a:rPr lang="de-DE" dirty="0" err="1"/>
              <a:t>Forest</a:t>
            </a:r>
            <a:r>
              <a:rPr lang="de-DE" dirty="0"/>
              <a:t> </a:t>
            </a:r>
            <a:r>
              <a:rPr lang="de-DE" sz="1400" b="0" dirty="0"/>
              <a:t>- BAGGING</a:t>
            </a:r>
            <a:endParaRPr lang="de-DE" b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6DEC90-4F86-3041-AA01-6421F2A55D3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tree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trained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individual </a:t>
            </a:r>
            <a:r>
              <a:rPr lang="de-DE" dirty="0" err="1"/>
              <a:t>set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training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lvl="1"/>
            <a:endParaRPr lang="de-DE" dirty="0"/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7209119-DE2F-FD41-AD09-DC4F772DD1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86" r="436"/>
          <a:stretch/>
        </p:blipFill>
        <p:spPr>
          <a:xfrm>
            <a:off x="494522" y="2294738"/>
            <a:ext cx="7285713" cy="4107260"/>
          </a:xfrm>
          <a:prstGeom prst="rect">
            <a:avLst/>
          </a:prstGeom>
        </p:spPr>
      </p:pic>
      <p:sp>
        <p:nvSpPr>
          <p:cNvPr id="7" name="Geschweifte Klammer rechts 6">
            <a:extLst>
              <a:ext uri="{FF2B5EF4-FFF2-40B4-BE49-F238E27FC236}">
                <a16:creationId xmlns:a16="http://schemas.microsoft.com/office/drawing/2014/main" id="{BE2991A5-1A23-C249-941D-756A3C7104E2}"/>
              </a:ext>
            </a:extLst>
          </p:cNvPr>
          <p:cNvSpPr/>
          <p:nvPr/>
        </p:nvSpPr>
        <p:spPr>
          <a:xfrm>
            <a:off x="7815599" y="2431914"/>
            <a:ext cx="349529" cy="3884579"/>
          </a:xfrm>
          <a:prstGeom prst="rightBrace">
            <a:avLst>
              <a:gd name="adj1" fmla="val 74999"/>
              <a:gd name="adj2" fmla="val 49399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2288E77-22FA-2F46-98C1-2A6A2B29FD32}"/>
              </a:ext>
            </a:extLst>
          </p:cNvPr>
          <p:cNvSpPr txBox="1"/>
          <p:nvPr/>
        </p:nvSpPr>
        <p:spPr>
          <a:xfrm>
            <a:off x="8165128" y="4209869"/>
            <a:ext cx="17421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 err="1">
                <a:solidFill>
                  <a:srgbClr val="C00000"/>
                </a:solidFill>
                <a:latin typeface="+mn-lt"/>
              </a:rPr>
              <a:t>Decision</a:t>
            </a:r>
            <a:endParaRPr lang="de-DE" b="1" dirty="0">
              <a:solidFill>
                <a:srgbClr val="C0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113022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C69E1-ED50-3B48-9324-195E62A84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Random </a:t>
            </a:r>
            <a:r>
              <a:rPr lang="de-DE" dirty="0" err="1"/>
              <a:t>Forest</a:t>
            </a:r>
            <a:r>
              <a:rPr lang="de-DE" dirty="0"/>
              <a:t> </a:t>
            </a:r>
            <a:r>
              <a:rPr lang="de-DE" sz="1400" b="0" dirty="0"/>
              <a:t>– BAGGING + XY </a:t>
            </a:r>
            <a:endParaRPr lang="de-DE" b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6DEC90-4F86-3041-AA01-6421F2A55D3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tree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trained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individual </a:t>
            </a:r>
            <a:r>
              <a:rPr lang="de-DE" dirty="0" err="1"/>
              <a:t>set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training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&amp; </a:t>
            </a:r>
            <a:r>
              <a:rPr lang="de-DE" dirty="0" err="1"/>
              <a:t>features</a:t>
            </a:r>
            <a:endParaRPr lang="de-DE" dirty="0"/>
          </a:p>
          <a:p>
            <a:pPr lvl="1"/>
            <a:endParaRPr lang="de-DE" dirty="0"/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7209119-DE2F-FD41-AD09-DC4F772DD1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586" r="436"/>
          <a:stretch/>
        </p:blipFill>
        <p:spPr>
          <a:xfrm>
            <a:off x="494522" y="2294738"/>
            <a:ext cx="7285713" cy="4107260"/>
          </a:xfrm>
          <a:prstGeom prst="rect">
            <a:avLst/>
          </a:prstGeom>
        </p:spPr>
      </p:pic>
      <p:sp>
        <p:nvSpPr>
          <p:cNvPr id="7" name="Geschweifte Klammer rechts 6">
            <a:extLst>
              <a:ext uri="{FF2B5EF4-FFF2-40B4-BE49-F238E27FC236}">
                <a16:creationId xmlns:a16="http://schemas.microsoft.com/office/drawing/2014/main" id="{BE2991A5-1A23-C249-941D-756A3C7104E2}"/>
              </a:ext>
            </a:extLst>
          </p:cNvPr>
          <p:cNvSpPr/>
          <p:nvPr/>
        </p:nvSpPr>
        <p:spPr>
          <a:xfrm>
            <a:off x="7815599" y="2431914"/>
            <a:ext cx="349529" cy="3884579"/>
          </a:xfrm>
          <a:prstGeom prst="rightBrace">
            <a:avLst>
              <a:gd name="adj1" fmla="val 74999"/>
              <a:gd name="adj2" fmla="val 49399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2288E77-22FA-2F46-98C1-2A6A2B29FD32}"/>
              </a:ext>
            </a:extLst>
          </p:cNvPr>
          <p:cNvSpPr txBox="1"/>
          <p:nvPr/>
        </p:nvSpPr>
        <p:spPr>
          <a:xfrm>
            <a:off x="8165128" y="4209869"/>
            <a:ext cx="17421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 err="1">
                <a:solidFill>
                  <a:srgbClr val="C00000"/>
                </a:solidFill>
                <a:latin typeface="+mn-lt"/>
              </a:rPr>
              <a:t>Decision</a:t>
            </a:r>
            <a:endParaRPr lang="de-DE" b="1" dirty="0">
              <a:solidFill>
                <a:srgbClr val="C00000"/>
              </a:solidFill>
              <a:latin typeface="+mn-lt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753E1881-FFE3-AB44-B8FF-438517A29AB6}"/>
              </a:ext>
            </a:extLst>
          </p:cNvPr>
          <p:cNvSpPr/>
          <p:nvPr/>
        </p:nvSpPr>
        <p:spPr>
          <a:xfrm>
            <a:off x="542692" y="2431914"/>
            <a:ext cx="1728439" cy="1409324"/>
          </a:xfrm>
          <a:prstGeom prst="rect">
            <a:avLst/>
          </a:prstGeom>
          <a:solidFill>
            <a:schemeClr val="accent5">
              <a:alpha val="58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A7589E1-8507-DB4F-B852-84125AD7393E}"/>
              </a:ext>
            </a:extLst>
          </p:cNvPr>
          <p:cNvSpPr/>
          <p:nvPr/>
        </p:nvSpPr>
        <p:spPr>
          <a:xfrm>
            <a:off x="1100253" y="3430303"/>
            <a:ext cx="1765609" cy="1409325"/>
          </a:xfrm>
          <a:prstGeom prst="rect">
            <a:avLst/>
          </a:prstGeom>
          <a:solidFill>
            <a:schemeClr val="accent2">
              <a:lumMod val="40000"/>
              <a:lumOff val="60000"/>
              <a:alpha val="58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1D0FB38-95B5-4546-8D0C-FED0C3FAF0B6}"/>
              </a:ext>
            </a:extLst>
          </p:cNvPr>
          <p:cNvSpPr/>
          <p:nvPr/>
        </p:nvSpPr>
        <p:spPr>
          <a:xfrm>
            <a:off x="551269" y="4406706"/>
            <a:ext cx="1159726" cy="1140193"/>
          </a:xfrm>
          <a:prstGeom prst="rect">
            <a:avLst/>
          </a:prstGeom>
          <a:solidFill>
            <a:schemeClr val="accent3">
              <a:lumMod val="40000"/>
              <a:lumOff val="60000"/>
              <a:alpha val="71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AB69FF2-DEF0-3C47-A698-735BC66D298C}"/>
              </a:ext>
            </a:extLst>
          </p:cNvPr>
          <p:cNvSpPr/>
          <p:nvPr/>
        </p:nvSpPr>
        <p:spPr>
          <a:xfrm>
            <a:off x="1710995" y="5411503"/>
            <a:ext cx="1132564" cy="971374"/>
          </a:xfrm>
          <a:prstGeom prst="rect">
            <a:avLst/>
          </a:prstGeom>
          <a:solidFill>
            <a:srgbClr val="374F81">
              <a:alpha val="47000"/>
            </a:srgbClr>
          </a:solidFill>
          <a:ln>
            <a:solidFill>
              <a:srgbClr val="004B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ABCC035-8157-1E46-AD54-9AD4EBBDB2F6}"/>
              </a:ext>
            </a:extLst>
          </p:cNvPr>
          <p:cNvSpPr/>
          <p:nvPr/>
        </p:nvSpPr>
        <p:spPr>
          <a:xfrm>
            <a:off x="543067" y="5411503"/>
            <a:ext cx="557186" cy="971374"/>
          </a:xfrm>
          <a:prstGeom prst="rect">
            <a:avLst/>
          </a:prstGeom>
          <a:solidFill>
            <a:srgbClr val="374F81">
              <a:alpha val="47000"/>
            </a:srgbClr>
          </a:solidFill>
          <a:ln>
            <a:solidFill>
              <a:srgbClr val="004B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3564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66765C-73F6-A24C-97C3-8C56365880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7968" y="3071018"/>
            <a:ext cx="8628063" cy="715963"/>
          </a:xfrm>
        </p:spPr>
        <p:txBody>
          <a:bodyPr/>
          <a:lstStyle/>
          <a:p>
            <a:r>
              <a:rPr lang="de-DE" dirty="0" err="1"/>
              <a:t>Methods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24847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CB24C3-0BDB-7F47-84D5-A0E8BB575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Overview</a:t>
            </a:r>
            <a:r>
              <a:rPr lang="de-DE" dirty="0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3E82B98-A051-1946-A298-35A24268A3B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Volume: 3D-Model </a:t>
            </a:r>
            <a:r>
              <a:rPr lang="de-DE" dirty="0" err="1"/>
              <a:t>of</a:t>
            </a:r>
            <a:r>
              <a:rPr lang="de-DE" dirty="0"/>
              <a:t> a human </a:t>
            </a:r>
            <a:r>
              <a:rPr lang="de-DE" dirty="0" err="1"/>
              <a:t>brain</a:t>
            </a:r>
            <a:endParaRPr lang="de-DE" dirty="0"/>
          </a:p>
          <a:p>
            <a:r>
              <a:rPr lang="de-DE" dirty="0" err="1"/>
              <a:t>Twelve</a:t>
            </a:r>
            <a:r>
              <a:rPr lang="de-DE" dirty="0"/>
              <a:t> </a:t>
            </a:r>
            <a:r>
              <a:rPr lang="de-DE" dirty="0" err="1"/>
              <a:t>patients</a:t>
            </a:r>
            <a:r>
              <a:rPr lang="de-DE" dirty="0"/>
              <a:t> </a:t>
            </a:r>
          </a:p>
          <a:p>
            <a:r>
              <a:rPr lang="de-DE" dirty="0" err="1"/>
              <a:t>Four</a:t>
            </a:r>
            <a:r>
              <a:rPr lang="de-DE" dirty="0"/>
              <a:t> different </a:t>
            </a:r>
            <a:r>
              <a:rPr lang="de-DE" dirty="0" err="1"/>
              <a:t>scans</a:t>
            </a:r>
            <a:r>
              <a:rPr lang="de-DE" dirty="0"/>
              <a:t> (T1, T2, T1C, FLAIR)</a:t>
            </a:r>
          </a:p>
          <a:p>
            <a:r>
              <a:rPr lang="de-DE" dirty="0"/>
              <a:t>1.5 </a:t>
            </a:r>
            <a:r>
              <a:rPr lang="de-DE" dirty="0" err="1"/>
              <a:t>Mio</a:t>
            </a:r>
            <a:r>
              <a:rPr lang="de-DE" dirty="0"/>
              <a:t> </a:t>
            </a:r>
            <a:r>
              <a:rPr lang="de-DE" dirty="0" err="1"/>
              <a:t>vectors</a:t>
            </a:r>
            <a:r>
              <a:rPr lang="de-DE" dirty="0"/>
              <a:t> per </a:t>
            </a:r>
            <a:r>
              <a:rPr lang="de-DE" dirty="0" err="1"/>
              <a:t>patient</a:t>
            </a:r>
            <a:endParaRPr lang="de-DE" dirty="0"/>
          </a:p>
          <a:p>
            <a:r>
              <a:rPr lang="de-DE" dirty="0" err="1"/>
              <a:t>Truth</a:t>
            </a:r>
            <a:r>
              <a:rPr lang="de-DE" dirty="0"/>
              <a:t>-image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expert‘s</a:t>
            </a:r>
            <a:r>
              <a:rPr lang="de-DE" dirty="0"/>
              <a:t> </a:t>
            </a:r>
            <a:r>
              <a:rPr lang="de-DE" dirty="0" err="1"/>
              <a:t>connotations</a:t>
            </a:r>
            <a:endParaRPr lang="de-DE" dirty="0"/>
          </a:p>
          <a:p>
            <a:r>
              <a:rPr lang="de-DE" dirty="0"/>
              <a:t>Separation Tumor, </a:t>
            </a:r>
            <a:r>
              <a:rPr lang="de-DE" dirty="0" err="1"/>
              <a:t>Edema</a:t>
            </a:r>
            <a:r>
              <a:rPr lang="de-DE" dirty="0"/>
              <a:t>, Negative</a:t>
            </a:r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E3E2B8C-A987-8B4D-B459-4CFDC302F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392" y="4771237"/>
            <a:ext cx="2961203" cy="1777292"/>
          </a:xfrm>
          <a:prstGeom prst="rect">
            <a:avLst/>
          </a:prstGeom>
          <a:solidFill>
            <a:srgbClr val="FFFFFF">
              <a:shade val="85000"/>
            </a:srgbClr>
          </a:solidFill>
          <a:ln w="444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26" name="Picture 2" descr="picture">
            <a:extLst>
              <a:ext uri="{FF2B5EF4-FFF2-40B4-BE49-F238E27FC236}">
                <a16:creationId xmlns:a16="http://schemas.microsoft.com/office/drawing/2014/main" id="{96F51EF0-C0A3-4B4B-A2DC-ABA212E2F0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4771827"/>
            <a:ext cx="2374395" cy="1776702"/>
          </a:xfrm>
          <a:prstGeom prst="rect">
            <a:avLst/>
          </a:prstGeom>
          <a:solidFill>
            <a:srgbClr val="FFFFFF">
              <a:shade val="85000"/>
            </a:srgbClr>
          </a:solidFill>
          <a:ln w="444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65EBF06-5DA7-204B-A4BF-8D158516F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1767" y="1693333"/>
            <a:ext cx="1321841" cy="4146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805AC39B-B645-BE45-BD03-52637D901890}"/>
              </a:ext>
            </a:extLst>
          </p:cNvPr>
          <p:cNvSpPr/>
          <p:nvPr/>
        </p:nvSpPr>
        <p:spPr>
          <a:xfrm>
            <a:off x="1662546" y="6581848"/>
            <a:ext cx="3485343" cy="43088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1100" dirty="0">
                <a:solidFill>
                  <a:srgbClr val="005C6F"/>
                </a:solidFill>
              </a:rPr>
              <a:t>http://www2.imm.dtu.dk/</a:t>
            </a:r>
            <a:r>
              <a:rPr lang="de-DE" sz="1100" dirty="0" err="1">
                <a:solidFill>
                  <a:srgbClr val="005C6F"/>
                </a:solidFill>
              </a:rPr>
              <a:t>projects</a:t>
            </a:r>
            <a:r>
              <a:rPr lang="de-DE" sz="1100" dirty="0">
                <a:solidFill>
                  <a:srgbClr val="005C6F"/>
                </a:solidFill>
              </a:rPr>
              <a:t>/BRATS2012/</a:t>
            </a:r>
            <a:r>
              <a:rPr lang="de-DE" sz="1100" dirty="0" err="1">
                <a:solidFill>
                  <a:srgbClr val="005C6F"/>
                </a:solidFill>
              </a:rPr>
              <a:t>index.html</a:t>
            </a:r>
            <a:endParaRPr lang="de-DE" sz="1100" dirty="0">
              <a:solidFill>
                <a:srgbClr val="005C6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28206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873FAF-18AC-EB46-82E9-595ED096A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Preprocessing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A8B623-DCF5-5B4F-BDEA-E4527CBEC09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Histogram</a:t>
            </a:r>
            <a:r>
              <a:rPr lang="de-DE" dirty="0"/>
              <a:t> </a:t>
            </a:r>
            <a:r>
              <a:rPr lang="de-DE" dirty="0" err="1"/>
              <a:t>Normalization</a:t>
            </a:r>
            <a:endParaRPr lang="de-DE" dirty="0"/>
          </a:p>
          <a:p>
            <a:pPr lvl="1"/>
            <a:r>
              <a:rPr lang="de-DE" dirty="0"/>
              <a:t>Lists </a:t>
            </a:r>
            <a:r>
              <a:rPr lang="de-DE" dirty="0" err="1"/>
              <a:t>intensity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voxel</a:t>
            </a:r>
            <a:endParaRPr lang="de-DE" dirty="0"/>
          </a:p>
          <a:p>
            <a:pPr lvl="1"/>
            <a:r>
              <a:rPr lang="de-DE" dirty="0" err="1"/>
              <a:t>Moves</a:t>
            </a:r>
            <a:r>
              <a:rPr lang="de-DE" dirty="0"/>
              <a:t> </a:t>
            </a:r>
            <a:r>
              <a:rPr lang="de-DE" dirty="0" err="1"/>
              <a:t>middle</a:t>
            </a:r>
            <a:r>
              <a:rPr lang="de-DE" dirty="0"/>
              <a:t> 50% </a:t>
            </a:r>
            <a:r>
              <a:rPr lang="de-DE" dirty="0" err="1"/>
              <a:t>between</a:t>
            </a:r>
            <a:r>
              <a:rPr lang="de-DE" dirty="0"/>
              <a:t> 600 </a:t>
            </a:r>
            <a:r>
              <a:rPr lang="de-DE" dirty="0" err="1"/>
              <a:t>and</a:t>
            </a:r>
            <a:r>
              <a:rPr lang="de-DE" dirty="0"/>
              <a:t> 800</a:t>
            </a:r>
          </a:p>
          <a:p>
            <a:pPr lvl="1"/>
            <a:r>
              <a:rPr lang="de-DE" dirty="0"/>
              <a:t>Limits 200 – 1200</a:t>
            </a:r>
          </a:p>
          <a:p>
            <a:r>
              <a:rPr lang="de-DE" dirty="0" err="1"/>
              <a:t>Computed</a:t>
            </a:r>
            <a:r>
              <a:rPr lang="de-DE" dirty="0"/>
              <a:t> Features</a:t>
            </a:r>
          </a:p>
          <a:p>
            <a:pPr lvl="1"/>
            <a:r>
              <a:rPr lang="de-DE" dirty="0" err="1"/>
              <a:t>Voxel</a:t>
            </a:r>
            <a:r>
              <a:rPr lang="de-DE" dirty="0"/>
              <a:t> </a:t>
            </a:r>
            <a:r>
              <a:rPr lang="de-DE" dirty="0" err="1"/>
              <a:t>intensity</a:t>
            </a:r>
            <a:r>
              <a:rPr lang="de-DE" dirty="0"/>
              <a:t> </a:t>
            </a:r>
            <a:r>
              <a:rPr lang="de-DE" dirty="0" err="1"/>
              <a:t>values</a:t>
            </a:r>
            <a:r>
              <a:rPr lang="de-DE" dirty="0"/>
              <a:t> do not carry </a:t>
            </a:r>
            <a:r>
              <a:rPr lang="de-DE" dirty="0" err="1"/>
              <a:t>location</a:t>
            </a:r>
            <a:r>
              <a:rPr lang="de-DE" dirty="0"/>
              <a:t> </a:t>
            </a:r>
            <a:r>
              <a:rPr lang="de-DE" dirty="0" err="1"/>
              <a:t>information</a:t>
            </a:r>
            <a:endParaRPr lang="de-DE" dirty="0"/>
          </a:p>
          <a:p>
            <a:pPr lvl="1"/>
            <a:r>
              <a:rPr lang="de-DE" dirty="0"/>
              <a:t>Add 8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features</a:t>
            </a:r>
            <a:r>
              <a:rPr lang="de-DE" dirty="0"/>
              <a:t> (10 Elements &amp; 26 Elements) </a:t>
            </a:r>
          </a:p>
          <a:p>
            <a:r>
              <a:rPr lang="de-DE" dirty="0" err="1"/>
              <a:t>Missing</a:t>
            </a:r>
            <a:r>
              <a:rPr lang="de-DE" dirty="0"/>
              <a:t> Data </a:t>
            </a:r>
          </a:p>
          <a:p>
            <a:pPr lvl="1"/>
            <a:r>
              <a:rPr lang="de-DE" dirty="0"/>
              <a:t>Problem: </a:t>
            </a:r>
            <a:r>
              <a:rPr lang="de-DE" dirty="0" err="1"/>
              <a:t>Missing</a:t>
            </a:r>
            <a:r>
              <a:rPr lang="de-DE" dirty="0"/>
              <a:t> </a:t>
            </a:r>
            <a:r>
              <a:rPr lang="de-DE" dirty="0" err="1"/>
              <a:t>pixels</a:t>
            </a:r>
            <a:r>
              <a:rPr lang="de-DE" dirty="0"/>
              <a:t> </a:t>
            </a:r>
            <a:r>
              <a:rPr lang="de-DE" dirty="0" err="1"/>
              <a:t>distort</a:t>
            </a:r>
            <a:r>
              <a:rPr lang="de-DE" dirty="0"/>
              <a:t> </a:t>
            </a:r>
            <a:r>
              <a:rPr lang="de-DE" dirty="0" err="1"/>
              <a:t>average</a:t>
            </a:r>
            <a:r>
              <a:rPr lang="de-DE" dirty="0"/>
              <a:t> </a:t>
            </a:r>
            <a:r>
              <a:rPr lang="de-DE" dirty="0" err="1"/>
              <a:t>computation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features</a:t>
            </a:r>
            <a:endParaRPr lang="de-DE" dirty="0"/>
          </a:p>
          <a:p>
            <a:pPr lvl="1"/>
            <a:r>
              <a:rPr lang="de-DE" dirty="0"/>
              <a:t>Value = 0</a:t>
            </a:r>
          </a:p>
          <a:p>
            <a:pPr lvl="1"/>
            <a:r>
              <a:rPr lang="de-DE" dirty="0"/>
              <a:t>Not </a:t>
            </a:r>
            <a:r>
              <a:rPr lang="de-DE" dirty="0" err="1"/>
              <a:t>considered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neighbors</a:t>
            </a:r>
            <a:r>
              <a:rPr lang="de-DE" dirty="0"/>
              <a:t> </a:t>
            </a:r>
          </a:p>
          <a:p>
            <a:pPr lvl="1"/>
            <a:endParaRPr lang="de-DE" dirty="0"/>
          </a:p>
        </p:txBody>
      </p:sp>
      <p:pic>
        <p:nvPicPr>
          <p:cNvPr id="2050" name="Picture 2" descr="Image Processing">
            <a:extLst>
              <a:ext uri="{FF2B5EF4-FFF2-40B4-BE49-F238E27FC236}">
                <a16:creationId xmlns:a16="http://schemas.microsoft.com/office/drawing/2014/main" id="{C8BEA6F7-4EAB-7848-8ECD-BE116EFD79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85" t="3537" r="7115" b="5151"/>
          <a:stretch/>
        </p:blipFill>
        <p:spPr bwMode="auto">
          <a:xfrm>
            <a:off x="6031406" y="1088178"/>
            <a:ext cx="2700811" cy="1636856"/>
          </a:xfrm>
          <a:prstGeom prst="rect">
            <a:avLst/>
          </a:prstGeom>
          <a:solidFill>
            <a:srgbClr val="FFFFFF">
              <a:shade val="85000"/>
            </a:srgbClr>
          </a:solidFill>
          <a:ln w="444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3AD4F5B0-C3FE-5044-B1CF-DFB7E3ED1720}"/>
              </a:ext>
            </a:extLst>
          </p:cNvPr>
          <p:cNvSpPr txBox="1"/>
          <p:nvPr/>
        </p:nvSpPr>
        <p:spPr>
          <a:xfrm>
            <a:off x="6009493" y="2745814"/>
            <a:ext cx="2700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" dirty="0">
                <a:solidFill>
                  <a:srgbClr val="004C5B"/>
                </a:solidFill>
              </a:rPr>
              <a:t>https://</a:t>
            </a:r>
            <a:r>
              <a:rPr lang="de-DE" sz="400" dirty="0" err="1">
                <a:solidFill>
                  <a:srgbClr val="004C5B"/>
                </a:solidFill>
              </a:rPr>
              <a:t>www.google.com</a:t>
            </a:r>
            <a:r>
              <a:rPr lang="de-DE" sz="400" dirty="0">
                <a:solidFill>
                  <a:srgbClr val="004C5B"/>
                </a:solidFill>
              </a:rPr>
              <a:t>/</a:t>
            </a:r>
            <a:r>
              <a:rPr lang="de-DE" sz="400" dirty="0" err="1">
                <a:solidFill>
                  <a:srgbClr val="004C5B"/>
                </a:solidFill>
              </a:rPr>
              <a:t>url?sa</a:t>
            </a:r>
            <a:r>
              <a:rPr lang="de-DE" sz="400" dirty="0">
                <a:solidFill>
                  <a:srgbClr val="004C5B"/>
                </a:solidFill>
              </a:rPr>
              <a:t>=</a:t>
            </a:r>
            <a:r>
              <a:rPr lang="de-DE" sz="400" dirty="0" err="1">
                <a:solidFill>
                  <a:srgbClr val="004C5B"/>
                </a:solidFill>
              </a:rPr>
              <a:t>i&amp;url</a:t>
            </a:r>
            <a:r>
              <a:rPr lang="de-DE" sz="400" dirty="0">
                <a:solidFill>
                  <a:srgbClr val="004C5B"/>
                </a:solidFill>
              </a:rPr>
              <a:t>=http%3A%2F%2Fwww.sci.utah.edu%2F~acoste%2Fuou%2FImage%2Fproject1%2FArthur_COSTE_Project_1_report.html&amp;psig=AOvVaw0hm5pvrxmiO8zrLrqrgMxx&amp;ust=1604956214315000&amp;source=</a:t>
            </a:r>
            <a:r>
              <a:rPr lang="de-DE" sz="400" dirty="0" err="1">
                <a:solidFill>
                  <a:srgbClr val="004C5B"/>
                </a:solidFill>
              </a:rPr>
              <a:t>images&amp;cd</a:t>
            </a:r>
            <a:r>
              <a:rPr lang="de-DE" sz="400" dirty="0">
                <a:solidFill>
                  <a:srgbClr val="004C5B"/>
                </a:solidFill>
              </a:rPr>
              <a:t>=</a:t>
            </a:r>
            <a:r>
              <a:rPr lang="de-DE" sz="400" dirty="0" err="1">
                <a:solidFill>
                  <a:srgbClr val="004C5B"/>
                </a:solidFill>
              </a:rPr>
              <a:t>vfe&amp;ved</a:t>
            </a:r>
            <a:r>
              <a:rPr lang="de-DE" sz="400" dirty="0">
                <a:solidFill>
                  <a:srgbClr val="004C5B"/>
                </a:solidFill>
              </a:rPr>
              <a:t>=0CAIQjRxqFwoTCNDQy_3t8-wCFQAAAAAdAAAAABAD</a:t>
            </a:r>
          </a:p>
        </p:txBody>
      </p:sp>
    </p:spTree>
    <p:extLst>
      <p:ext uri="{BB962C8B-B14F-4D97-AF65-F5344CB8AC3E}">
        <p14:creationId xmlns:p14="http://schemas.microsoft.com/office/powerpoint/2010/main" val="1514767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32DE74-3986-544C-A09F-A372C5CDA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Feature </a:t>
            </a:r>
            <a:r>
              <a:rPr lang="de-DE" dirty="0" err="1"/>
              <a:t>Vector</a:t>
            </a:r>
            <a:r>
              <a:rPr lang="de-DE" dirty="0"/>
              <a:t> </a:t>
            </a:r>
            <a:r>
              <a:rPr lang="de-DE" sz="1400" b="0" dirty="0"/>
              <a:t>– WITHOUT NEIGHBORHOOD INFORMATION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C2397CA-2512-8246-A151-79AEDAB41D9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Way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address</a:t>
            </a:r>
            <a:r>
              <a:rPr lang="de-DE" dirty="0"/>
              <a:t> a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voxel</a:t>
            </a:r>
            <a:r>
              <a:rPr lang="de-DE" dirty="0"/>
              <a:t>…</a:t>
            </a:r>
          </a:p>
          <a:p>
            <a:r>
              <a:rPr lang="de-DE" dirty="0"/>
              <a:t>… in all </a:t>
            </a:r>
            <a:r>
              <a:rPr lang="de-DE" dirty="0" err="1"/>
              <a:t>scans</a:t>
            </a:r>
            <a:endParaRPr lang="de-DE" dirty="0"/>
          </a:p>
          <a:p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5DBE9C6-B751-E149-80A1-1D20F86409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895" y="2617906"/>
            <a:ext cx="6110130" cy="387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8346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32DE74-3986-544C-A09F-A372C5CDA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Feature </a:t>
            </a:r>
            <a:r>
              <a:rPr lang="de-DE" dirty="0" err="1"/>
              <a:t>Vector</a:t>
            </a:r>
            <a:r>
              <a:rPr lang="de-DE" dirty="0"/>
              <a:t> </a:t>
            </a:r>
            <a:r>
              <a:rPr lang="de-DE" sz="1400" b="0" dirty="0"/>
              <a:t>– WITH NEIGHBORHOOD INFORMATION</a:t>
            </a:r>
            <a:endParaRPr lang="de-DE" sz="14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C2397CA-2512-8246-A151-79AEDAB41D9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Way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address</a:t>
            </a:r>
            <a:r>
              <a:rPr lang="de-DE" dirty="0"/>
              <a:t> a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voxel</a:t>
            </a:r>
            <a:r>
              <a:rPr lang="de-DE" dirty="0"/>
              <a:t>…</a:t>
            </a:r>
          </a:p>
          <a:p>
            <a:r>
              <a:rPr lang="de-DE" dirty="0"/>
              <a:t>… in all </a:t>
            </a:r>
            <a:r>
              <a:rPr lang="de-DE" dirty="0" err="1"/>
              <a:t>scans</a:t>
            </a:r>
            <a:endParaRPr lang="de-DE" dirty="0"/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71BC798-EF40-CC4B-8E4B-17CB157EC5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935" y="2842141"/>
            <a:ext cx="6110130" cy="3752796"/>
          </a:xfrm>
          <a:prstGeom prst="rect">
            <a:avLst/>
          </a:prstGeom>
        </p:spPr>
      </p:pic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AF0EC733-B480-0247-BDF5-5B39FE110826}"/>
              </a:ext>
            </a:extLst>
          </p:cNvPr>
          <p:cNvGrpSpPr/>
          <p:nvPr/>
        </p:nvGrpSpPr>
        <p:grpSpPr>
          <a:xfrm>
            <a:off x="5033910" y="2682861"/>
            <a:ext cx="2790093" cy="2749062"/>
            <a:chOff x="6049108" y="1817077"/>
            <a:chExt cx="2790093" cy="2749062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E5358C2A-E8FF-7C42-B3E6-B617E8D02B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69" t="22839" r="58355" b="17650"/>
            <a:stretch/>
          </p:blipFill>
          <p:spPr>
            <a:xfrm>
              <a:off x="6230815" y="1969477"/>
              <a:ext cx="2608386" cy="2596662"/>
            </a:xfrm>
            <a:prstGeom prst="rect">
              <a:avLst/>
            </a:prstGeom>
          </p:spPr>
        </p:pic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4FD2C6E3-F201-2D4C-858D-FEA5B1177B7A}"/>
                </a:ext>
              </a:extLst>
            </p:cNvPr>
            <p:cNvSpPr/>
            <p:nvPr/>
          </p:nvSpPr>
          <p:spPr>
            <a:xfrm>
              <a:off x="6049108" y="1817077"/>
              <a:ext cx="422030" cy="64476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397744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96296E-6 L -0.25122 -2.96296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69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FBA0EFA-8652-E141-B9F6-FC81058363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19" y="1456495"/>
            <a:ext cx="6897362" cy="5168183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6DD6B24-1D5A-244D-B51E-E7547B7B1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73666"/>
            <a:ext cx="8229600" cy="560387"/>
          </a:xfrm>
        </p:spPr>
        <p:txBody>
          <a:bodyPr/>
          <a:lstStyle/>
          <a:p>
            <a:r>
              <a:rPr lang="en-US" dirty="0"/>
              <a:t>I/O</a:t>
            </a:r>
          </a:p>
        </p:txBody>
      </p:sp>
    </p:spTree>
    <p:extLst>
      <p:ext uri="{BB962C8B-B14F-4D97-AF65-F5344CB8AC3E}">
        <p14:creationId xmlns:p14="http://schemas.microsoft.com/office/powerpoint/2010/main" val="10863332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7BC5138C-2BA0-0147-B02D-7A73B3B6B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73666"/>
            <a:ext cx="8229600" cy="560387"/>
          </a:xfrm>
        </p:spPr>
        <p:txBody>
          <a:bodyPr/>
          <a:lstStyle/>
          <a:p>
            <a:r>
              <a:rPr lang="en-US" dirty="0"/>
              <a:t>Post-Processing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A663D013-DC07-0641-B98E-F594E3EF9CB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5613" y="1693333"/>
            <a:ext cx="8232775" cy="4543965"/>
          </a:xfrm>
        </p:spPr>
        <p:txBody>
          <a:bodyPr/>
          <a:lstStyle/>
          <a:p>
            <a:r>
              <a:rPr lang="de-DE" dirty="0" err="1"/>
              <a:t>Discover</a:t>
            </a:r>
            <a:r>
              <a:rPr lang="de-DE" dirty="0"/>
              <a:t> </a:t>
            </a:r>
            <a:r>
              <a:rPr lang="de-DE" dirty="0" err="1"/>
              <a:t>false</a:t>
            </a:r>
            <a:r>
              <a:rPr lang="de-DE" dirty="0"/>
              <a:t> positives </a:t>
            </a:r>
          </a:p>
          <a:p>
            <a:pPr lvl="1"/>
            <a:r>
              <a:rPr lang="de-DE" dirty="0"/>
              <a:t>Negative </a:t>
            </a:r>
            <a:r>
              <a:rPr lang="de-DE" dirty="0" err="1"/>
              <a:t>voxels</a:t>
            </a:r>
            <a:r>
              <a:rPr lang="de-DE" dirty="0"/>
              <a:t> </a:t>
            </a:r>
            <a:r>
              <a:rPr lang="de-DE" dirty="0" err="1"/>
              <a:t>labled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tumor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edema</a:t>
            </a:r>
            <a:endParaRPr lang="de-DE" dirty="0"/>
          </a:p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voxel</a:t>
            </a:r>
            <a:r>
              <a:rPr lang="de-DE" dirty="0"/>
              <a:t> </a:t>
            </a:r>
            <a:r>
              <a:rPr lang="de-DE" dirty="0" err="1"/>
              <a:t>labeld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tumor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edema</a:t>
            </a:r>
            <a:r>
              <a:rPr lang="de-DE" dirty="0"/>
              <a:t>: </a:t>
            </a:r>
          </a:p>
          <a:p>
            <a:pPr lvl="1"/>
            <a:r>
              <a:rPr lang="de-DE" dirty="0" err="1"/>
              <a:t>Define</a:t>
            </a:r>
            <a:r>
              <a:rPr lang="de-DE" dirty="0"/>
              <a:t> 250-voxel </a:t>
            </a:r>
            <a:r>
              <a:rPr lang="de-DE" dirty="0" err="1"/>
              <a:t>neighborhood</a:t>
            </a:r>
            <a:r>
              <a:rPr lang="de-DE" dirty="0"/>
              <a:t> </a:t>
            </a:r>
          </a:p>
          <a:p>
            <a:pPr lvl="1"/>
            <a:r>
              <a:rPr lang="de-DE" dirty="0" err="1"/>
              <a:t>Define</a:t>
            </a:r>
            <a:r>
              <a:rPr lang="de-DE" dirty="0"/>
              <a:t> </a:t>
            </a:r>
            <a:r>
              <a:rPr lang="de-DE" dirty="0" err="1"/>
              <a:t>Threshold</a:t>
            </a:r>
            <a:endParaRPr lang="de-DE" dirty="0"/>
          </a:p>
          <a:p>
            <a:pPr lvl="1"/>
            <a:r>
              <a:rPr lang="de-DE" dirty="0"/>
              <a:t>Count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tumor-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edema-neighbors</a:t>
            </a:r>
            <a:endParaRPr lang="de-DE" dirty="0"/>
          </a:p>
          <a:p>
            <a:pPr lvl="1"/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smaller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threshold</a:t>
            </a:r>
            <a:r>
              <a:rPr lang="de-DE" dirty="0"/>
              <a:t>, </a:t>
            </a:r>
            <a:r>
              <a:rPr lang="de-DE" dirty="0" err="1"/>
              <a:t>relable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negative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403373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7BC5138C-2BA0-0147-B02D-7A73B3B6B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73666"/>
            <a:ext cx="8229600" cy="560387"/>
          </a:xfrm>
        </p:spPr>
        <p:txBody>
          <a:bodyPr/>
          <a:lstStyle/>
          <a:p>
            <a:r>
              <a:rPr lang="en-US" dirty="0"/>
              <a:t>Dice Score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A663D013-DC07-0641-B98E-F594E3EF9CB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5613" y="1693333"/>
            <a:ext cx="7330039" cy="4543965"/>
          </a:xfrm>
        </p:spPr>
        <p:txBody>
          <a:bodyPr/>
          <a:lstStyle/>
          <a:p>
            <a:r>
              <a:rPr lang="de-DE" dirty="0" err="1"/>
              <a:t>Characterize</a:t>
            </a:r>
            <a:r>
              <a:rPr lang="de-DE" dirty="0"/>
              <a:t> </a:t>
            </a:r>
            <a:r>
              <a:rPr lang="de-DE" dirty="0" err="1"/>
              <a:t>accuracy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Decision</a:t>
            </a:r>
            <a:endParaRPr lang="de-DE" dirty="0"/>
          </a:p>
          <a:p>
            <a:r>
              <a:rPr lang="de-DE" dirty="0"/>
              <a:t>Value in </a:t>
            </a:r>
            <a:r>
              <a:rPr lang="de-DE" dirty="0" err="1"/>
              <a:t>range</a:t>
            </a:r>
            <a:r>
              <a:rPr lang="de-DE" dirty="0"/>
              <a:t>: [0,1] 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  <a:sym typeface="Wingdings" pitchFamily="2" charset="2"/>
              </a:rPr>
              <a:t> [not </a:t>
            </a:r>
            <a:r>
              <a:rPr lang="de-DE" dirty="0" err="1">
                <a:solidFill>
                  <a:schemeClr val="bg1">
                    <a:lumMod val="50000"/>
                  </a:schemeClr>
                </a:solidFill>
                <a:sym typeface="Wingdings" pitchFamily="2" charset="2"/>
              </a:rPr>
              <a:t>accurate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  <a:sym typeface="Wingdings" pitchFamily="2" charset="2"/>
              </a:rPr>
              <a:t>, </a:t>
            </a:r>
            <a:r>
              <a:rPr lang="de-DE" dirty="0" err="1">
                <a:solidFill>
                  <a:schemeClr val="bg1">
                    <a:lumMod val="50000"/>
                  </a:schemeClr>
                </a:solidFill>
                <a:sym typeface="Wingdings" pitchFamily="2" charset="2"/>
              </a:rPr>
              <a:t>accurate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  <a:sym typeface="Wingdings" pitchFamily="2" charset="2"/>
              </a:rPr>
              <a:t>]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dirty="0"/>
              <a:t>TP: </a:t>
            </a:r>
            <a:r>
              <a:rPr lang="de-DE" i="1" dirty="0"/>
              <a:t>True Positives </a:t>
            </a:r>
          </a:p>
          <a:p>
            <a:r>
              <a:rPr lang="de-DE" dirty="0"/>
              <a:t>FP: </a:t>
            </a:r>
            <a:r>
              <a:rPr lang="de-DE" i="1" dirty="0" err="1"/>
              <a:t>False</a:t>
            </a:r>
            <a:r>
              <a:rPr lang="de-DE" i="1" dirty="0"/>
              <a:t> Positives</a:t>
            </a:r>
            <a:r>
              <a:rPr lang="de-DE" dirty="0"/>
              <a:t> </a:t>
            </a:r>
          </a:p>
          <a:p>
            <a:r>
              <a:rPr lang="de-DE" dirty="0"/>
              <a:t>FN: </a:t>
            </a:r>
            <a:r>
              <a:rPr lang="de-DE" i="1" dirty="0" err="1"/>
              <a:t>False</a:t>
            </a:r>
            <a:r>
              <a:rPr lang="de-DE" i="1" dirty="0"/>
              <a:t> Negative</a:t>
            </a:r>
          </a:p>
        </p:txBody>
      </p:sp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FAB96155-B9CF-6D4F-8237-83BF22DA3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915" y="3930974"/>
            <a:ext cx="3517557" cy="1233693"/>
          </a:xfrm>
          <a:prstGeom prst="rect">
            <a:avLst/>
          </a:prstGeom>
          <a:solidFill>
            <a:srgbClr val="FFFFFF">
              <a:shade val="85000"/>
            </a:srgbClr>
          </a:solidFill>
          <a:ln w="127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391077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455613" y="1693334"/>
            <a:ext cx="8232775" cy="4491646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Author: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Zoltán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Kapás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, Release: 2016</a:t>
            </a:r>
          </a:p>
          <a:p>
            <a:r>
              <a:rPr lang="en-US" dirty="0"/>
              <a:t>Building reliable procedure for tumor detection</a:t>
            </a:r>
          </a:p>
          <a:p>
            <a:r>
              <a:rPr lang="en-US" dirty="0"/>
              <a:t>Primary Goal: Early Detection  </a:t>
            </a:r>
          </a:p>
          <a:p>
            <a:r>
              <a:rPr lang="en-US" dirty="0"/>
              <a:t>Secondary Goal: Segmentation</a:t>
            </a:r>
          </a:p>
          <a:p>
            <a:r>
              <a:rPr lang="en-US" dirty="0"/>
              <a:t>Currently challenging due to variety of anatomical structures</a:t>
            </a:r>
          </a:p>
          <a:p>
            <a:r>
              <a:rPr lang="en-US" dirty="0"/>
              <a:t>Based on supervised machine learning 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66765C-73F6-A24C-97C3-8C56365880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7968" y="3071018"/>
            <a:ext cx="8628063" cy="715963"/>
          </a:xfrm>
        </p:spPr>
        <p:txBody>
          <a:bodyPr/>
          <a:lstStyle/>
          <a:p>
            <a:r>
              <a:rPr lang="de-DE" dirty="0" err="1"/>
              <a:t>Results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420372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Sample Size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Increasing Sample size leads to higher DS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98F25D0-F4E1-0A40-9D73-669522E7CA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94"/>
          <a:stretch/>
        </p:blipFill>
        <p:spPr>
          <a:xfrm>
            <a:off x="381000" y="2414229"/>
            <a:ext cx="8305800" cy="3780094"/>
          </a:xfrm>
          <a:prstGeom prst="rect">
            <a:avLst/>
          </a:prstGeom>
        </p:spPr>
      </p:pic>
      <p:sp>
        <p:nvSpPr>
          <p:cNvPr id="6" name="Freihandform 5">
            <a:extLst>
              <a:ext uri="{FF2B5EF4-FFF2-40B4-BE49-F238E27FC236}">
                <a16:creationId xmlns:a16="http://schemas.microsoft.com/office/drawing/2014/main" id="{4040BD64-3318-2E46-9D2F-A3D896636E3C}"/>
              </a:ext>
            </a:extLst>
          </p:cNvPr>
          <p:cNvSpPr/>
          <p:nvPr/>
        </p:nvSpPr>
        <p:spPr>
          <a:xfrm>
            <a:off x="967154" y="3094892"/>
            <a:ext cx="7473461" cy="2754924"/>
          </a:xfrm>
          <a:custGeom>
            <a:avLst/>
            <a:gdLst>
              <a:gd name="connsiteX0" fmla="*/ 0 w 7479323"/>
              <a:gd name="connsiteY0" fmla="*/ 2403230 h 2696307"/>
              <a:gd name="connsiteX1" fmla="*/ 0 w 7479323"/>
              <a:gd name="connsiteY1" fmla="*/ 2403230 h 2696307"/>
              <a:gd name="connsiteX2" fmla="*/ 5861 w 7479323"/>
              <a:gd name="connsiteY2" fmla="*/ 2555630 h 2696307"/>
              <a:gd name="connsiteX3" fmla="*/ 11723 w 7479323"/>
              <a:gd name="connsiteY3" fmla="*/ 2684584 h 2696307"/>
              <a:gd name="connsiteX4" fmla="*/ 29308 w 7479323"/>
              <a:gd name="connsiteY4" fmla="*/ 2690446 h 2696307"/>
              <a:gd name="connsiteX5" fmla="*/ 52754 w 7479323"/>
              <a:gd name="connsiteY5" fmla="*/ 2696307 h 2696307"/>
              <a:gd name="connsiteX6" fmla="*/ 117231 w 7479323"/>
              <a:gd name="connsiteY6" fmla="*/ 2684584 h 2696307"/>
              <a:gd name="connsiteX7" fmla="*/ 146538 w 7479323"/>
              <a:gd name="connsiteY7" fmla="*/ 2678723 h 2696307"/>
              <a:gd name="connsiteX8" fmla="*/ 181708 w 7479323"/>
              <a:gd name="connsiteY8" fmla="*/ 2672861 h 2696307"/>
              <a:gd name="connsiteX9" fmla="*/ 211015 w 7479323"/>
              <a:gd name="connsiteY9" fmla="*/ 2667000 h 2696307"/>
              <a:gd name="connsiteX10" fmla="*/ 252046 w 7479323"/>
              <a:gd name="connsiteY10" fmla="*/ 2661138 h 2696307"/>
              <a:gd name="connsiteX11" fmla="*/ 322384 w 7479323"/>
              <a:gd name="connsiteY11" fmla="*/ 2649415 h 2696307"/>
              <a:gd name="connsiteX12" fmla="*/ 375138 w 7479323"/>
              <a:gd name="connsiteY12" fmla="*/ 2637692 h 2696307"/>
              <a:gd name="connsiteX13" fmla="*/ 468923 w 7479323"/>
              <a:gd name="connsiteY13" fmla="*/ 2614246 h 2696307"/>
              <a:gd name="connsiteX14" fmla="*/ 527538 w 7479323"/>
              <a:gd name="connsiteY14" fmla="*/ 2602523 h 2696307"/>
              <a:gd name="connsiteX15" fmla="*/ 556846 w 7479323"/>
              <a:gd name="connsiteY15" fmla="*/ 2590800 h 2696307"/>
              <a:gd name="connsiteX16" fmla="*/ 633046 w 7479323"/>
              <a:gd name="connsiteY16" fmla="*/ 2579077 h 2696307"/>
              <a:gd name="connsiteX17" fmla="*/ 656492 w 7479323"/>
              <a:gd name="connsiteY17" fmla="*/ 2573215 h 2696307"/>
              <a:gd name="connsiteX18" fmla="*/ 703384 w 7479323"/>
              <a:gd name="connsiteY18" fmla="*/ 2549769 h 2696307"/>
              <a:gd name="connsiteX19" fmla="*/ 767861 w 7479323"/>
              <a:gd name="connsiteY19" fmla="*/ 2532184 h 2696307"/>
              <a:gd name="connsiteX20" fmla="*/ 791308 w 7479323"/>
              <a:gd name="connsiteY20" fmla="*/ 2520461 h 2696307"/>
              <a:gd name="connsiteX21" fmla="*/ 814754 w 7479323"/>
              <a:gd name="connsiteY21" fmla="*/ 2514600 h 2696307"/>
              <a:gd name="connsiteX22" fmla="*/ 832338 w 7479323"/>
              <a:gd name="connsiteY22" fmla="*/ 2508738 h 2696307"/>
              <a:gd name="connsiteX23" fmla="*/ 861646 w 7479323"/>
              <a:gd name="connsiteY23" fmla="*/ 2497015 h 2696307"/>
              <a:gd name="connsiteX24" fmla="*/ 920261 w 7479323"/>
              <a:gd name="connsiteY24" fmla="*/ 2485292 h 2696307"/>
              <a:gd name="connsiteX25" fmla="*/ 990600 w 7479323"/>
              <a:gd name="connsiteY25" fmla="*/ 2467707 h 2696307"/>
              <a:gd name="connsiteX26" fmla="*/ 1049215 w 7479323"/>
              <a:gd name="connsiteY26" fmla="*/ 2455984 h 2696307"/>
              <a:gd name="connsiteX27" fmla="*/ 1137138 w 7479323"/>
              <a:gd name="connsiteY27" fmla="*/ 2438400 h 2696307"/>
              <a:gd name="connsiteX28" fmla="*/ 1166446 w 7479323"/>
              <a:gd name="connsiteY28" fmla="*/ 2432538 h 2696307"/>
              <a:gd name="connsiteX29" fmla="*/ 1207477 w 7479323"/>
              <a:gd name="connsiteY29" fmla="*/ 2420815 h 2696307"/>
              <a:gd name="connsiteX30" fmla="*/ 1289538 w 7479323"/>
              <a:gd name="connsiteY30" fmla="*/ 2409092 h 2696307"/>
              <a:gd name="connsiteX31" fmla="*/ 1412631 w 7479323"/>
              <a:gd name="connsiteY31" fmla="*/ 2397369 h 2696307"/>
              <a:gd name="connsiteX32" fmla="*/ 1477108 w 7479323"/>
              <a:gd name="connsiteY32" fmla="*/ 2391507 h 2696307"/>
              <a:gd name="connsiteX33" fmla="*/ 1576754 w 7479323"/>
              <a:gd name="connsiteY33" fmla="*/ 2379784 h 2696307"/>
              <a:gd name="connsiteX34" fmla="*/ 1629508 w 7479323"/>
              <a:gd name="connsiteY34" fmla="*/ 2373923 h 2696307"/>
              <a:gd name="connsiteX35" fmla="*/ 1781908 w 7479323"/>
              <a:gd name="connsiteY35" fmla="*/ 2356338 h 2696307"/>
              <a:gd name="connsiteX36" fmla="*/ 1934308 w 7479323"/>
              <a:gd name="connsiteY36" fmla="*/ 2344615 h 2696307"/>
              <a:gd name="connsiteX37" fmla="*/ 2004646 w 7479323"/>
              <a:gd name="connsiteY37" fmla="*/ 2332892 h 2696307"/>
              <a:gd name="connsiteX38" fmla="*/ 2057400 w 7479323"/>
              <a:gd name="connsiteY38" fmla="*/ 2327030 h 2696307"/>
              <a:gd name="connsiteX39" fmla="*/ 2110154 w 7479323"/>
              <a:gd name="connsiteY39" fmla="*/ 2315307 h 2696307"/>
              <a:gd name="connsiteX40" fmla="*/ 2174631 w 7479323"/>
              <a:gd name="connsiteY40" fmla="*/ 2303584 h 2696307"/>
              <a:gd name="connsiteX41" fmla="*/ 2444261 w 7479323"/>
              <a:gd name="connsiteY41" fmla="*/ 2291861 h 2696307"/>
              <a:gd name="connsiteX42" fmla="*/ 3048000 w 7479323"/>
              <a:gd name="connsiteY42" fmla="*/ 2303584 h 2696307"/>
              <a:gd name="connsiteX43" fmla="*/ 3135923 w 7479323"/>
              <a:gd name="connsiteY43" fmla="*/ 2309446 h 2696307"/>
              <a:gd name="connsiteX44" fmla="*/ 3270738 w 7479323"/>
              <a:gd name="connsiteY44" fmla="*/ 2315307 h 2696307"/>
              <a:gd name="connsiteX45" fmla="*/ 3311769 w 7479323"/>
              <a:gd name="connsiteY45" fmla="*/ 2338754 h 2696307"/>
              <a:gd name="connsiteX46" fmla="*/ 3329354 w 7479323"/>
              <a:gd name="connsiteY46" fmla="*/ 2332892 h 2696307"/>
              <a:gd name="connsiteX47" fmla="*/ 3387969 w 7479323"/>
              <a:gd name="connsiteY47" fmla="*/ 2321169 h 2696307"/>
              <a:gd name="connsiteX48" fmla="*/ 3563815 w 7479323"/>
              <a:gd name="connsiteY48" fmla="*/ 2274277 h 2696307"/>
              <a:gd name="connsiteX49" fmla="*/ 3686908 w 7479323"/>
              <a:gd name="connsiteY49" fmla="*/ 2233246 h 2696307"/>
              <a:gd name="connsiteX50" fmla="*/ 3810000 w 7479323"/>
              <a:gd name="connsiteY50" fmla="*/ 2198077 h 2696307"/>
              <a:gd name="connsiteX51" fmla="*/ 4208584 w 7479323"/>
              <a:gd name="connsiteY51" fmla="*/ 2033954 h 2696307"/>
              <a:gd name="connsiteX52" fmla="*/ 4378569 w 7479323"/>
              <a:gd name="connsiteY52" fmla="*/ 1946030 h 2696307"/>
              <a:gd name="connsiteX53" fmla="*/ 4466492 w 7479323"/>
              <a:gd name="connsiteY53" fmla="*/ 1893277 h 2696307"/>
              <a:gd name="connsiteX54" fmla="*/ 4613031 w 7479323"/>
              <a:gd name="connsiteY54" fmla="*/ 1811215 h 2696307"/>
              <a:gd name="connsiteX55" fmla="*/ 4747846 w 7479323"/>
              <a:gd name="connsiteY55" fmla="*/ 1740877 h 2696307"/>
              <a:gd name="connsiteX56" fmla="*/ 4824046 w 7479323"/>
              <a:gd name="connsiteY56" fmla="*/ 1699846 h 2696307"/>
              <a:gd name="connsiteX57" fmla="*/ 4982308 w 7479323"/>
              <a:gd name="connsiteY57" fmla="*/ 1606061 h 2696307"/>
              <a:gd name="connsiteX58" fmla="*/ 5199184 w 7479323"/>
              <a:gd name="connsiteY58" fmla="*/ 1488830 h 2696307"/>
              <a:gd name="connsiteX59" fmla="*/ 5375031 w 7479323"/>
              <a:gd name="connsiteY59" fmla="*/ 1395046 h 2696307"/>
              <a:gd name="connsiteX60" fmla="*/ 5457092 w 7479323"/>
              <a:gd name="connsiteY60" fmla="*/ 1354015 h 2696307"/>
              <a:gd name="connsiteX61" fmla="*/ 5609492 w 7479323"/>
              <a:gd name="connsiteY61" fmla="*/ 1283677 h 2696307"/>
              <a:gd name="connsiteX62" fmla="*/ 5644661 w 7479323"/>
              <a:gd name="connsiteY62" fmla="*/ 1260230 h 2696307"/>
              <a:gd name="connsiteX63" fmla="*/ 5673969 w 7479323"/>
              <a:gd name="connsiteY63" fmla="*/ 1242646 h 2696307"/>
              <a:gd name="connsiteX64" fmla="*/ 5709138 w 7479323"/>
              <a:gd name="connsiteY64" fmla="*/ 1213338 h 2696307"/>
              <a:gd name="connsiteX65" fmla="*/ 5744308 w 7479323"/>
              <a:gd name="connsiteY65" fmla="*/ 1189892 h 2696307"/>
              <a:gd name="connsiteX66" fmla="*/ 5785338 w 7479323"/>
              <a:gd name="connsiteY66" fmla="*/ 1154723 h 2696307"/>
              <a:gd name="connsiteX67" fmla="*/ 5820508 w 7479323"/>
              <a:gd name="connsiteY67" fmla="*/ 1137138 h 2696307"/>
              <a:gd name="connsiteX68" fmla="*/ 5949461 w 7479323"/>
              <a:gd name="connsiteY68" fmla="*/ 1066800 h 2696307"/>
              <a:gd name="connsiteX69" fmla="*/ 6019800 w 7479323"/>
              <a:gd name="connsiteY69" fmla="*/ 1025769 h 2696307"/>
              <a:gd name="connsiteX70" fmla="*/ 6172200 w 7479323"/>
              <a:gd name="connsiteY70" fmla="*/ 961292 h 2696307"/>
              <a:gd name="connsiteX71" fmla="*/ 6318738 w 7479323"/>
              <a:gd name="connsiteY71" fmla="*/ 890954 h 2696307"/>
              <a:gd name="connsiteX72" fmla="*/ 6529754 w 7479323"/>
              <a:gd name="connsiteY72" fmla="*/ 826477 h 2696307"/>
              <a:gd name="connsiteX73" fmla="*/ 6641123 w 7479323"/>
              <a:gd name="connsiteY73" fmla="*/ 808892 h 2696307"/>
              <a:gd name="connsiteX74" fmla="*/ 6705600 w 7479323"/>
              <a:gd name="connsiteY74" fmla="*/ 797169 h 2696307"/>
              <a:gd name="connsiteX75" fmla="*/ 6740769 w 7479323"/>
              <a:gd name="connsiteY75" fmla="*/ 791307 h 2696307"/>
              <a:gd name="connsiteX76" fmla="*/ 6787661 w 7479323"/>
              <a:gd name="connsiteY76" fmla="*/ 779584 h 2696307"/>
              <a:gd name="connsiteX77" fmla="*/ 6893169 w 7479323"/>
              <a:gd name="connsiteY77" fmla="*/ 756138 h 2696307"/>
              <a:gd name="connsiteX78" fmla="*/ 6940061 w 7479323"/>
              <a:gd name="connsiteY78" fmla="*/ 744415 h 2696307"/>
              <a:gd name="connsiteX79" fmla="*/ 6981092 w 7479323"/>
              <a:gd name="connsiteY79" fmla="*/ 738554 h 2696307"/>
              <a:gd name="connsiteX80" fmla="*/ 7045569 w 7479323"/>
              <a:gd name="connsiteY80" fmla="*/ 720969 h 2696307"/>
              <a:gd name="connsiteX81" fmla="*/ 7057292 w 7479323"/>
              <a:gd name="connsiteY81" fmla="*/ 703384 h 2696307"/>
              <a:gd name="connsiteX82" fmla="*/ 7092461 w 7479323"/>
              <a:gd name="connsiteY82" fmla="*/ 679938 h 2696307"/>
              <a:gd name="connsiteX83" fmla="*/ 7110046 w 7479323"/>
              <a:gd name="connsiteY83" fmla="*/ 627184 h 2696307"/>
              <a:gd name="connsiteX84" fmla="*/ 7115908 w 7479323"/>
              <a:gd name="connsiteY84" fmla="*/ 609600 h 2696307"/>
              <a:gd name="connsiteX85" fmla="*/ 7127631 w 7479323"/>
              <a:gd name="connsiteY85" fmla="*/ 562707 h 2696307"/>
              <a:gd name="connsiteX86" fmla="*/ 7139354 w 7479323"/>
              <a:gd name="connsiteY86" fmla="*/ 527538 h 2696307"/>
              <a:gd name="connsiteX87" fmla="*/ 7156938 w 7479323"/>
              <a:gd name="connsiteY87" fmla="*/ 515815 h 2696307"/>
              <a:gd name="connsiteX88" fmla="*/ 7192108 w 7479323"/>
              <a:gd name="connsiteY88" fmla="*/ 480646 h 2696307"/>
              <a:gd name="connsiteX89" fmla="*/ 7227277 w 7479323"/>
              <a:gd name="connsiteY89" fmla="*/ 457200 h 2696307"/>
              <a:gd name="connsiteX90" fmla="*/ 7250723 w 7479323"/>
              <a:gd name="connsiteY90" fmla="*/ 451338 h 2696307"/>
              <a:gd name="connsiteX91" fmla="*/ 7280031 w 7479323"/>
              <a:gd name="connsiteY91" fmla="*/ 422030 h 2696307"/>
              <a:gd name="connsiteX92" fmla="*/ 7297615 w 7479323"/>
              <a:gd name="connsiteY92" fmla="*/ 386861 h 2696307"/>
              <a:gd name="connsiteX93" fmla="*/ 7315200 w 7479323"/>
              <a:gd name="connsiteY93" fmla="*/ 351692 h 2696307"/>
              <a:gd name="connsiteX94" fmla="*/ 7344508 w 7479323"/>
              <a:gd name="connsiteY94" fmla="*/ 298938 h 2696307"/>
              <a:gd name="connsiteX95" fmla="*/ 7356231 w 7479323"/>
              <a:gd name="connsiteY95" fmla="*/ 281354 h 2696307"/>
              <a:gd name="connsiteX96" fmla="*/ 7367954 w 7479323"/>
              <a:gd name="connsiteY96" fmla="*/ 246184 h 2696307"/>
              <a:gd name="connsiteX97" fmla="*/ 7391400 w 7479323"/>
              <a:gd name="connsiteY97" fmla="*/ 216877 h 2696307"/>
              <a:gd name="connsiteX98" fmla="*/ 7408984 w 7479323"/>
              <a:gd name="connsiteY98" fmla="*/ 211015 h 2696307"/>
              <a:gd name="connsiteX99" fmla="*/ 7450015 w 7479323"/>
              <a:gd name="connsiteY99" fmla="*/ 205154 h 2696307"/>
              <a:gd name="connsiteX100" fmla="*/ 7467600 w 7479323"/>
              <a:gd name="connsiteY100" fmla="*/ 199292 h 2696307"/>
              <a:gd name="connsiteX101" fmla="*/ 7473461 w 7479323"/>
              <a:gd name="connsiteY101" fmla="*/ 181707 h 2696307"/>
              <a:gd name="connsiteX102" fmla="*/ 7479323 w 7479323"/>
              <a:gd name="connsiteY102" fmla="*/ 123092 h 2696307"/>
              <a:gd name="connsiteX103" fmla="*/ 7473461 w 7479323"/>
              <a:gd name="connsiteY103" fmla="*/ 105507 h 2696307"/>
              <a:gd name="connsiteX104" fmla="*/ 7450015 w 7479323"/>
              <a:gd name="connsiteY104" fmla="*/ 5861 h 2696307"/>
              <a:gd name="connsiteX105" fmla="*/ 7414846 w 7479323"/>
              <a:gd name="connsiteY105" fmla="*/ 0 h 2696307"/>
              <a:gd name="connsiteX106" fmla="*/ 7332784 w 7479323"/>
              <a:gd name="connsiteY106" fmla="*/ 5861 h 2696307"/>
              <a:gd name="connsiteX107" fmla="*/ 7315200 w 7479323"/>
              <a:gd name="connsiteY107" fmla="*/ 11723 h 2696307"/>
              <a:gd name="connsiteX108" fmla="*/ 7268308 w 7479323"/>
              <a:gd name="connsiteY108" fmla="*/ 35169 h 2696307"/>
              <a:gd name="connsiteX109" fmla="*/ 7244861 w 7479323"/>
              <a:gd name="connsiteY109" fmla="*/ 46892 h 2696307"/>
              <a:gd name="connsiteX110" fmla="*/ 7203831 w 7479323"/>
              <a:gd name="connsiteY110" fmla="*/ 64477 h 2696307"/>
              <a:gd name="connsiteX111" fmla="*/ 7127631 w 7479323"/>
              <a:gd name="connsiteY111" fmla="*/ 87923 h 2696307"/>
              <a:gd name="connsiteX112" fmla="*/ 7086600 w 7479323"/>
              <a:gd name="connsiteY112" fmla="*/ 93784 h 2696307"/>
              <a:gd name="connsiteX113" fmla="*/ 6951784 w 7479323"/>
              <a:gd name="connsiteY113" fmla="*/ 146538 h 2696307"/>
              <a:gd name="connsiteX114" fmla="*/ 6922477 w 7479323"/>
              <a:gd name="connsiteY114" fmla="*/ 158261 h 2696307"/>
              <a:gd name="connsiteX115" fmla="*/ 6887308 w 7479323"/>
              <a:gd name="connsiteY115" fmla="*/ 175846 h 2696307"/>
              <a:gd name="connsiteX116" fmla="*/ 6828692 w 7479323"/>
              <a:gd name="connsiteY116" fmla="*/ 193430 h 2696307"/>
              <a:gd name="connsiteX117" fmla="*/ 6746631 w 7479323"/>
              <a:gd name="connsiteY117" fmla="*/ 228600 h 2696307"/>
              <a:gd name="connsiteX118" fmla="*/ 6641123 w 7479323"/>
              <a:gd name="connsiteY118" fmla="*/ 269630 h 2696307"/>
              <a:gd name="connsiteX119" fmla="*/ 6570784 w 7479323"/>
              <a:gd name="connsiteY119" fmla="*/ 293077 h 2696307"/>
              <a:gd name="connsiteX120" fmla="*/ 6500446 w 7479323"/>
              <a:gd name="connsiteY120" fmla="*/ 322384 h 2696307"/>
              <a:gd name="connsiteX121" fmla="*/ 6418384 w 7479323"/>
              <a:gd name="connsiteY121" fmla="*/ 339969 h 2696307"/>
              <a:gd name="connsiteX122" fmla="*/ 6301154 w 7479323"/>
              <a:gd name="connsiteY122" fmla="*/ 381000 h 2696307"/>
              <a:gd name="connsiteX123" fmla="*/ 6248400 w 7479323"/>
              <a:gd name="connsiteY123" fmla="*/ 398584 h 2696307"/>
              <a:gd name="connsiteX124" fmla="*/ 6160477 w 7479323"/>
              <a:gd name="connsiteY124" fmla="*/ 416169 h 2696307"/>
              <a:gd name="connsiteX125" fmla="*/ 6125308 w 7479323"/>
              <a:gd name="connsiteY125" fmla="*/ 422030 h 2696307"/>
              <a:gd name="connsiteX126" fmla="*/ 6049108 w 7479323"/>
              <a:gd name="connsiteY126" fmla="*/ 439615 h 2696307"/>
              <a:gd name="connsiteX127" fmla="*/ 5990492 w 7479323"/>
              <a:gd name="connsiteY127" fmla="*/ 451338 h 2696307"/>
              <a:gd name="connsiteX128" fmla="*/ 5920154 w 7479323"/>
              <a:gd name="connsiteY128" fmla="*/ 468923 h 2696307"/>
              <a:gd name="connsiteX129" fmla="*/ 5820508 w 7479323"/>
              <a:gd name="connsiteY129" fmla="*/ 486507 h 2696307"/>
              <a:gd name="connsiteX130" fmla="*/ 5685692 w 7479323"/>
              <a:gd name="connsiteY130" fmla="*/ 504092 h 2696307"/>
              <a:gd name="connsiteX131" fmla="*/ 5486400 w 7479323"/>
              <a:gd name="connsiteY131" fmla="*/ 509954 h 2696307"/>
              <a:gd name="connsiteX132" fmla="*/ 5404338 w 7479323"/>
              <a:gd name="connsiteY132" fmla="*/ 515815 h 2696307"/>
              <a:gd name="connsiteX133" fmla="*/ 5380892 w 7479323"/>
              <a:gd name="connsiteY133" fmla="*/ 521677 h 2696307"/>
              <a:gd name="connsiteX134" fmla="*/ 5269523 w 7479323"/>
              <a:gd name="connsiteY134" fmla="*/ 539261 h 2696307"/>
              <a:gd name="connsiteX135" fmla="*/ 5169877 w 7479323"/>
              <a:gd name="connsiteY135" fmla="*/ 556846 h 2696307"/>
              <a:gd name="connsiteX136" fmla="*/ 4964723 w 7479323"/>
              <a:gd name="connsiteY136" fmla="*/ 586154 h 2696307"/>
              <a:gd name="connsiteX137" fmla="*/ 4894384 w 7479323"/>
              <a:gd name="connsiteY137" fmla="*/ 597877 h 2696307"/>
              <a:gd name="connsiteX138" fmla="*/ 4683369 w 7479323"/>
              <a:gd name="connsiteY138" fmla="*/ 615461 h 2696307"/>
              <a:gd name="connsiteX139" fmla="*/ 4618892 w 7479323"/>
              <a:gd name="connsiteY139" fmla="*/ 621323 h 2696307"/>
              <a:gd name="connsiteX140" fmla="*/ 4577861 w 7479323"/>
              <a:gd name="connsiteY140" fmla="*/ 627184 h 2696307"/>
              <a:gd name="connsiteX141" fmla="*/ 4355123 w 7479323"/>
              <a:gd name="connsiteY141" fmla="*/ 638907 h 2696307"/>
              <a:gd name="connsiteX142" fmla="*/ 4232031 w 7479323"/>
              <a:gd name="connsiteY142" fmla="*/ 650630 h 2696307"/>
              <a:gd name="connsiteX143" fmla="*/ 4056184 w 7479323"/>
              <a:gd name="connsiteY143" fmla="*/ 674077 h 2696307"/>
              <a:gd name="connsiteX144" fmla="*/ 3979984 w 7479323"/>
              <a:gd name="connsiteY144" fmla="*/ 685800 h 2696307"/>
              <a:gd name="connsiteX145" fmla="*/ 3909646 w 7479323"/>
              <a:gd name="connsiteY145" fmla="*/ 691661 h 2696307"/>
              <a:gd name="connsiteX146" fmla="*/ 3716215 w 7479323"/>
              <a:gd name="connsiteY146" fmla="*/ 715107 h 2696307"/>
              <a:gd name="connsiteX147" fmla="*/ 3716215 w 7479323"/>
              <a:gd name="connsiteY147" fmla="*/ 715107 h 2696307"/>
              <a:gd name="connsiteX148" fmla="*/ 3628292 w 7479323"/>
              <a:gd name="connsiteY148" fmla="*/ 726830 h 2696307"/>
              <a:gd name="connsiteX149" fmla="*/ 3546231 w 7479323"/>
              <a:gd name="connsiteY149" fmla="*/ 732692 h 2696307"/>
              <a:gd name="connsiteX150" fmla="*/ 3423138 w 7479323"/>
              <a:gd name="connsiteY150" fmla="*/ 744415 h 2696307"/>
              <a:gd name="connsiteX151" fmla="*/ 3335215 w 7479323"/>
              <a:gd name="connsiteY151" fmla="*/ 762000 h 2696307"/>
              <a:gd name="connsiteX152" fmla="*/ 3253154 w 7479323"/>
              <a:gd name="connsiteY152" fmla="*/ 785446 h 2696307"/>
              <a:gd name="connsiteX153" fmla="*/ 3206261 w 7479323"/>
              <a:gd name="connsiteY153" fmla="*/ 797169 h 2696307"/>
              <a:gd name="connsiteX154" fmla="*/ 3171092 w 7479323"/>
              <a:gd name="connsiteY154" fmla="*/ 808892 h 2696307"/>
              <a:gd name="connsiteX155" fmla="*/ 3124200 w 7479323"/>
              <a:gd name="connsiteY155" fmla="*/ 826477 h 2696307"/>
              <a:gd name="connsiteX156" fmla="*/ 3071446 w 7479323"/>
              <a:gd name="connsiteY156" fmla="*/ 838200 h 2696307"/>
              <a:gd name="connsiteX157" fmla="*/ 3030415 w 7479323"/>
              <a:gd name="connsiteY157" fmla="*/ 855784 h 2696307"/>
              <a:gd name="connsiteX158" fmla="*/ 2971800 w 7479323"/>
              <a:gd name="connsiteY158" fmla="*/ 867507 h 2696307"/>
              <a:gd name="connsiteX159" fmla="*/ 2924908 w 7479323"/>
              <a:gd name="connsiteY159" fmla="*/ 879230 h 2696307"/>
              <a:gd name="connsiteX160" fmla="*/ 2883877 w 7479323"/>
              <a:gd name="connsiteY160" fmla="*/ 890954 h 2696307"/>
              <a:gd name="connsiteX161" fmla="*/ 2842846 w 7479323"/>
              <a:gd name="connsiteY161" fmla="*/ 896815 h 2696307"/>
              <a:gd name="connsiteX162" fmla="*/ 2807677 w 7479323"/>
              <a:gd name="connsiteY162" fmla="*/ 908538 h 2696307"/>
              <a:gd name="connsiteX163" fmla="*/ 2708031 w 7479323"/>
              <a:gd name="connsiteY163" fmla="*/ 931984 h 2696307"/>
              <a:gd name="connsiteX164" fmla="*/ 2620108 w 7479323"/>
              <a:gd name="connsiteY164" fmla="*/ 955430 h 2696307"/>
              <a:gd name="connsiteX165" fmla="*/ 2567354 w 7479323"/>
              <a:gd name="connsiteY165" fmla="*/ 961292 h 2696307"/>
              <a:gd name="connsiteX166" fmla="*/ 2520461 w 7479323"/>
              <a:gd name="connsiteY166" fmla="*/ 973015 h 2696307"/>
              <a:gd name="connsiteX167" fmla="*/ 2491154 w 7479323"/>
              <a:gd name="connsiteY167" fmla="*/ 984738 h 2696307"/>
              <a:gd name="connsiteX168" fmla="*/ 2455984 w 7479323"/>
              <a:gd name="connsiteY168" fmla="*/ 996461 h 2696307"/>
              <a:gd name="connsiteX169" fmla="*/ 2403231 w 7479323"/>
              <a:gd name="connsiteY169" fmla="*/ 1008184 h 2696307"/>
              <a:gd name="connsiteX170" fmla="*/ 2362200 w 7479323"/>
              <a:gd name="connsiteY170" fmla="*/ 1025769 h 2696307"/>
              <a:gd name="connsiteX171" fmla="*/ 2280138 w 7479323"/>
              <a:gd name="connsiteY171" fmla="*/ 1049215 h 2696307"/>
              <a:gd name="connsiteX172" fmla="*/ 2215661 w 7479323"/>
              <a:gd name="connsiteY172" fmla="*/ 1072661 h 2696307"/>
              <a:gd name="connsiteX173" fmla="*/ 2180492 w 7479323"/>
              <a:gd name="connsiteY173" fmla="*/ 1084384 h 2696307"/>
              <a:gd name="connsiteX174" fmla="*/ 2121877 w 7479323"/>
              <a:gd name="connsiteY174" fmla="*/ 1119554 h 2696307"/>
              <a:gd name="connsiteX175" fmla="*/ 2063261 w 7479323"/>
              <a:gd name="connsiteY175" fmla="*/ 1148861 h 2696307"/>
              <a:gd name="connsiteX176" fmla="*/ 2028092 w 7479323"/>
              <a:gd name="connsiteY176" fmla="*/ 1160584 h 2696307"/>
              <a:gd name="connsiteX177" fmla="*/ 1946031 w 7479323"/>
              <a:gd name="connsiteY177" fmla="*/ 1207477 h 2696307"/>
              <a:gd name="connsiteX178" fmla="*/ 1899138 w 7479323"/>
              <a:gd name="connsiteY178" fmla="*/ 1236784 h 2696307"/>
              <a:gd name="connsiteX179" fmla="*/ 1817077 w 7479323"/>
              <a:gd name="connsiteY179" fmla="*/ 1277815 h 2696307"/>
              <a:gd name="connsiteX180" fmla="*/ 1764323 w 7479323"/>
              <a:gd name="connsiteY180" fmla="*/ 1307123 h 2696307"/>
              <a:gd name="connsiteX181" fmla="*/ 1705708 w 7479323"/>
              <a:gd name="connsiteY181" fmla="*/ 1330569 h 2696307"/>
              <a:gd name="connsiteX182" fmla="*/ 1664677 w 7479323"/>
              <a:gd name="connsiteY182" fmla="*/ 1348154 h 2696307"/>
              <a:gd name="connsiteX183" fmla="*/ 1559169 w 7479323"/>
              <a:gd name="connsiteY183" fmla="*/ 1377461 h 2696307"/>
              <a:gd name="connsiteX184" fmla="*/ 1477108 w 7479323"/>
              <a:gd name="connsiteY184" fmla="*/ 1389184 h 2696307"/>
              <a:gd name="connsiteX185" fmla="*/ 1441938 w 7479323"/>
              <a:gd name="connsiteY185" fmla="*/ 1400907 h 2696307"/>
              <a:gd name="connsiteX186" fmla="*/ 1412631 w 7479323"/>
              <a:gd name="connsiteY186" fmla="*/ 1406769 h 2696307"/>
              <a:gd name="connsiteX187" fmla="*/ 1383323 w 7479323"/>
              <a:gd name="connsiteY187" fmla="*/ 1418492 h 2696307"/>
              <a:gd name="connsiteX188" fmla="*/ 1354015 w 7479323"/>
              <a:gd name="connsiteY188" fmla="*/ 1424354 h 2696307"/>
              <a:gd name="connsiteX189" fmla="*/ 1312984 w 7479323"/>
              <a:gd name="connsiteY189" fmla="*/ 1436077 h 2696307"/>
              <a:gd name="connsiteX190" fmla="*/ 1283677 w 7479323"/>
              <a:gd name="connsiteY190" fmla="*/ 1441938 h 2696307"/>
              <a:gd name="connsiteX191" fmla="*/ 1236784 w 7479323"/>
              <a:gd name="connsiteY191" fmla="*/ 1453661 h 2696307"/>
              <a:gd name="connsiteX192" fmla="*/ 1213338 w 7479323"/>
              <a:gd name="connsiteY192" fmla="*/ 1459523 h 2696307"/>
              <a:gd name="connsiteX193" fmla="*/ 1195754 w 7479323"/>
              <a:gd name="connsiteY193" fmla="*/ 1465384 h 2696307"/>
              <a:gd name="connsiteX194" fmla="*/ 1172308 w 7479323"/>
              <a:gd name="connsiteY194" fmla="*/ 1471246 h 2696307"/>
              <a:gd name="connsiteX195" fmla="*/ 1143000 w 7479323"/>
              <a:gd name="connsiteY195" fmla="*/ 1482969 h 2696307"/>
              <a:gd name="connsiteX196" fmla="*/ 1125415 w 7479323"/>
              <a:gd name="connsiteY196" fmla="*/ 1488830 h 2696307"/>
              <a:gd name="connsiteX197" fmla="*/ 1072661 w 7479323"/>
              <a:gd name="connsiteY197" fmla="*/ 1518138 h 2696307"/>
              <a:gd name="connsiteX198" fmla="*/ 1037492 w 7479323"/>
              <a:gd name="connsiteY198" fmla="*/ 1541584 h 2696307"/>
              <a:gd name="connsiteX199" fmla="*/ 1014046 w 7479323"/>
              <a:gd name="connsiteY199" fmla="*/ 1559169 h 2696307"/>
              <a:gd name="connsiteX200" fmla="*/ 996461 w 7479323"/>
              <a:gd name="connsiteY200" fmla="*/ 1576754 h 2696307"/>
              <a:gd name="connsiteX201" fmla="*/ 955431 w 7479323"/>
              <a:gd name="connsiteY201" fmla="*/ 1600200 h 2696307"/>
              <a:gd name="connsiteX202" fmla="*/ 914400 w 7479323"/>
              <a:gd name="connsiteY202" fmla="*/ 1641230 h 2696307"/>
              <a:gd name="connsiteX203" fmla="*/ 849923 w 7479323"/>
              <a:gd name="connsiteY203" fmla="*/ 1688123 h 2696307"/>
              <a:gd name="connsiteX204" fmla="*/ 779584 w 7479323"/>
              <a:gd name="connsiteY204" fmla="*/ 1746738 h 2696307"/>
              <a:gd name="connsiteX205" fmla="*/ 738554 w 7479323"/>
              <a:gd name="connsiteY205" fmla="*/ 1776046 h 2696307"/>
              <a:gd name="connsiteX206" fmla="*/ 703384 w 7479323"/>
              <a:gd name="connsiteY206" fmla="*/ 1799492 h 2696307"/>
              <a:gd name="connsiteX207" fmla="*/ 674077 w 7479323"/>
              <a:gd name="connsiteY207" fmla="*/ 1817077 h 2696307"/>
              <a:gd name="connsiteX208" fmla="*/ 633046 w 7479323"/>
              <a:gd name="connsiteY208" fmla="*/ 1834661 h 2696307"/>
              <a:gd name="connsiteX209" fmla="*/ 597877 w 7479323"/>
              <a:gd name="connsiteY209" fmla="*/ 1858107 h 2696307"/>
              <a:gd name="connsiteX210" fmla="*/ 562708 w 7479323"/>
              <a:gd name="connsiteY210" fmla="*/ 1893277 h 2696307"/>
              <a:gd name="connsiteX211" fmla="*/ 533400 w 7479323"/>
              <a:gd name="connsiteY211" fmla="*/ 1940169 h 2696307"/>
              <a:gd name="connsiteX212" fmla="*/ 509954 w 7479323"/>
              <a:gd name="connsiteY212" fmla="*/ 1957754 h 2696307"/>
              <a:gd name="connsiteX213" fmla="*/ 498231 w 7479323"/>
              <a:gd name="connsiteY213" fmla="*/ 1975338 h 2696307"/>
              <a:gd name="connsiteX214" fmla="*/ 427892 w 7479323"/>
              <a:gd name="connsiteY214" fmla="*/ 2010507 h 2696307"/>
              <a:gd name="connsiteX215" fmla="*/ 410308 w 7479323"/>
              <a:gd name="connsiteY215" fmla="*/ 2016369 h 2696307"/>
              <a:gd name="connsiteX216" fmla="*/ 328246 w 7479323"/>
              <a:gd name="connsiteY216" fmla="*/ 2028092 h 2696307"/>
              <a:gd name="connsiteX217" fmla="*/ 310661 w 7479323"/>
              <a:gd name="connsiteY217" fmla="*/ 2010507 h 2696307"/>
              <a:gd name="connsiteX218" fmla="*/ 304800 w 7479323"/>
              <a:gd name="connsiteY218" fmla="*/ 2028092 h 2696307"/>
              <a:gd name="connsiteX219" fmla="*/ 269631 w 7479323"/>
              <a:gd name="connsiteY219" fmla="*/ 2051538 h 2696307"/>
              <a:gd name="connsiteX220" fmla="*/ 234461 w 7479323"/>
              <a:gd name="connsiteY220" fmla="*/ 2074984 h 2696307"/>
              <a:gd name="connsiteX221" fmla="*/ 216877 w 7479323"/>
              <a:gd name="connsiteY221" fmla="*/ 2086707 h 2696307"/>
              <a:gd name="connsiteX222" fmla="*/ 199292 w 7479323"/>
              <a:gd name="connsiteY222" fmla="*/ 2098430 h 2696307"/>
              <a:gd name="connsiteX223" fmla="*/ 187569 w 7479323"/>
              <a:gd name="connsiteY223" fmla="*/ 2116015 h 2696307"/>
              <a:gd name="connsiteX224" fmla="*/ 158261 w 7479323"/>
              <a:gd name="connsiteY224" fmla="*/ 2145323 h 2696307"/>
              <a:gd name="connsiteX225" fmla="*/ 152400 w 7479323"/>
              <a:gd name="connsiteY225" fmla="*/ 2162907 h 2696307"/>
              <a:gd name="connsiteX226" fmla="*/ 128954 w 7479323"/>
              <a:gd name="connsiteY226" fmla="*/ 2198077 h 2696307"/>
              <a:gd name="connsiteX227" fmla="*/ 117231 w 7479323"/>
              <a:gd name="connsiteY227" fmla="*/ 2233246 h 2696307"/>
              <a:gd name="connsiteX228" fmla="*/ 93784 w 7479323"/>
              <a:gd name="connsiteY228" fmla="*/ 2268415 h 2696307"/>
              <a:gd name="connsiteX229" fmla="*/ 82061 w 7479323"/>
              <a:gd name="connsiteY229" fmla="*/ 2286000 h 2696307"/>
              <a:gd name="connsiteX230" fmla="*/ 64477 w 7479323"/>
              <a:gd name="connsiteY230" fmla="*/ 2303584 h 2696307"/>
              <a:gd name="connsiteX231" fmla="*/ 35169 w 7479323"/>
              <a:gd name="connsiteY231" fmla="*/ 2338754 h 2696307"/>
              <a:gd name="connsiteX232" fmla="*/ 29308 w 7479323"/>
              <a:gd name="connsiteY232" fmla="*/ 2356338 h 2696307"/>
              <a:gd name="connsiteX233" fmla="*/ 17584 w 7479323"/>
              <a:gd name="connsiteY233" fmla="*/ 2368061 h 2696307"/>
              <a:gd name="connsiteX234" fmla="*/ 0 w 7479323"/>
              <a:gd name="connsiteY234" fmla="*/ 2403230 h 2696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</a:cxnLst>
            <a:rect l="l" t="t" r="r" b="b"/>
            <a:pathLst>
              <a:path w="7479323" h="2696307">
                <a:moveTo>
                  <a:pt x="0" y="2403230"/>
                </a:moveTo>
                <a:lnTo>
                  <a:pt x="0" y="2403230"/>
                </a:lnTo>
                <a:cubicBezTo>
                  <a:pt x="1954" y="2454030"/>
                  <a:pt x="3745" y="2504837"/>
                  <a:pt x="5861" y="2555630"/>
                </a:cubicBezTo>
                <a:cubicBezTo>
                  <a:pt x="7652" y="2598622"/>
                  <a:pt x="4350" y="2642191"/>
                  <a:pt x="11723" y="2684584"/>
                </a:cubicBezTo>
                <a:cubicBezTo>
                  <a:pt x="12782" y="2690671"/>
                  <a:pt x="23367" y="2688749"/>
                  <a:pt x="29308" y="2690446"/>
                </a:cubicBezTo>
                <a:cubicBezTo>
                  <a:pt x="37054" y="2692659"/>
                  <a:pt x="44939" y="2694353"/>
                  <a:pt x="52754" y="2696307"/>
                </a:cubicBezTo>
                <a:cubicBezTo>
                  <a:pt x="97766" y="2685055"/>
                  <a:pt x="54226" y="2695085"/>
                  <a:pt x="117231" y="2684584"/>
                </a:cubicBezTo>
                <a:cubicBezTo>
                  <a:pt x="127058" y="2682946"/>
                  <a:pt x="136736" y="2680505"/>
                  <a:pt x="146538" y="2678723"/>
                </a:cubicBezTo>
                <a:cubicBezTo>
                  <a:pt x="158231" y="2676597"/>
                  <a:pt x="170015" y="2674987"/>
                  <a:pt x="181708" y="2672861"/>
                </a:cubicBezTo>
                <a:cubicBezTo>
                  <a:pt x="191510" y="2671079"/>
                  <a:pt x="201188" y="2668638"/>
                  <a:pt x="211015" y="2667000"/>
                </a:cubicBezTo>
                <a:cubicBezTo>
                  <a:pt x="224643" y="2664729"/>
                  <a:pt x="238399" y="2663293"/>
                  <a:pt x="252046" y="2661138"/>
                </a:cubicBezTo>
                <a:cubicBezTo>
                  <a:pt x="275525" y="2657431"/>
                  <a:pt x="299834" y="2656931"/>
                  <a:pt x="322384" y="2649415"/>
                </a:cubicBezTo>
                <a:cubicBezTo>
                  <a:pt x="351244" y="2639796"/>
                  <a:pt x="333874" y="2644570"/>
                  <a:pt x="375138" y="2637692"/>
                </a:cubicBezTo>
                <a:cubicBezTo>
                  <a:pt x="423070" y="2613726"/>
                  <a:pt x="381191" y="2631792"/>
                  <a:pt x="468923" y="2614246"/>
                </a:cubicBezTo>
                <a:lnTo>
                  <a:pt x="527538" y="2602523"/>
                </a:lnTo>
                <a:cubicBezTo>
                  <a:pt x="537307" y="2598615"/>
                  <a:pt x="546768" y="2593823"/>
                  <a:pt x="556846" y="2590800"/>
                </a:cubicBezTo>
                <a:cubicBezTo>
                  <a:pt x="576031" y="2585044"/>
                  <a:pt x="616696" y="2581121"/>
                  <a:pt x="633046" y="2579077"/>
                </a:cubicBezTo>
                <a:cubicBezTo>
                  <a:pt x="640861" y="2577123"/>
                  <a:pt x="649056" y="2576313"/>
                  <a:pt x="656492" y="2573215"/>
                </a:cubicBezTo>
                <a:cubicBezTo>
                  <a:pt x="672623" y="2566494"/>
                  <a:pt x="686430" y="2554007"/>
                  <a:pt x="703384" y="2549769"/>
                </a:cubicBezTo>
                <a:cubicBezTo>
                  <a:pt x="710574" y="2547971"/>
                  <a:pt x="752515" y="2538761"/>
                  <a:pt x="767861" y="2532184"/>
                </a:cubicBezTo>
                <a:cubicBezTo>
                  <a:pt x="775893" y="2528742"/>
                  <a:pt x="783126" y="2523529"/>
                  <a:pt x="791308" y="2520461"/>
                </a:cubicBezTo>
                <a:cubicBezTo>
                  <a:pt x="798851" y="2517633"/>
                  <a:pt x="807008" y="2516813"/>
                  <a:pt x="814754" y="2514600"/>
                </a:cubicBezTo>
                <a:cubicBezTo>
                  <a:pt x="820695" y="2512903"/>
                  <a:pt x="826553" y="2510907"/>
                  <a:pt x="832338" y="2508738"/>
                </a:cubicBezTo>
                <a:cubicBezTo>
                  <a:pt x="842190" y="2505043"/>
                  <a:pt x="851479" y="2499726"/>
                  <a:pt x="861646" y="2497015"/>
                </a:cubicBezTo>
                <a:cubicBezTo>
                  <a:pt x="880898" y="2491881"/>
                  <a:pt x="901358" y="2491593"/>
                  <a:pt x="920261" y="2485292"/>
                </a:cubicBezTo>
                <a:cubicBezTo>
                  <a:pt x="973738" y="2467467"/>
                  <a:pt x="936478" y="2477855"/>
                  <a:pt x="990600" y="2467707"/>
                </a:cubicBezTo>
                <a:cubicBezTo>
                  <a:pt x="1010184" y="2464035"/>
                  <a:pt x="1029677" y="2459892"/>
                  <a:pt x="1049215" y="2455984"/>
                </a:cubicBezTo>
                <a:lnTo>
                  <a:pt x="1137138" y="2438400"/>
                </a:lnTo>
                <a:cubicBezTo>
                  <a:pt x="1146907" y="2436446"/>
                  <a:pt x="1156866" y="2435275"/>
                  <a:pt x="1166446" y="2432538"/>
                </a:cubicBezTo>
                <a:cubicBezTo>
                  <a:pt x="1180123" y="2428630"/>
                  <a:pt x="1193504" y="2423477"/>
                  <a:pt x="1207477" y="2420815"/>
                </a:cubicBezTo>
                <a:cubicBezTo>
                  <a:pt x="1234620" y="2415645"/>
                  <a:pt x="1262031" y="2411712"/>
                  <a:pt x="1289538" y="2409092"/>
                </a:cubicBezTo>
                <a:lnTo>
                  <a:pt x="1412631" y="2397369"/>
                </a:lnTo>
                <a:cubicBezTo>
                  <a:pt x="1434118" y="2395355"/>
                  <a:pt x="1455659" y="2393890"/>
                  <a:pt x="1477108" y="2391507"/>
                </a:cubicBezTo>
                <a:lnTo>
                  <a:pt x="1576754" y="2379784"/>
                </a:lnTo>
                <a:lnTo>
                  <a:pt x="1629508" y="2373923"/>
                </a:lnTo>
                <a:cubicBezTo>
                  <a:pt x="1692597" y="2366353"/>
                  <a:pt x="1723220" y="2361229"/>
                  <a:pt x="1781908" y="2356338"/>
                </a:cubicBezTo>
                <a:lnTo>
                  <a:pt x="1934308" y="2344615"/>
                </a:lnTo>
                <a:cubicBezTo>
                  <a:pt x="1957754" y="2340707"/>
                  <a:pt x="1981115" y="2336254"/>
                  <a:pt x="2004646" y="2332892"/>
                </a:cubicBezTo>
                <a:cubicBezTo>
                  <a:pt x="2022161" y="2330390"/>
                  <a:pt x="2039948" y="2329939"/>
                  <a:pt x="2057400" y="2327030"/>
                </a:cubicBezTo>
                <a:cubicBezTo>
                  <a:pt x="2075169" y="2324069"/>
                  <a:pt x="2092540" y="2319081"/>
                  <a:pt x="2110154" y="2315307"/>
                </a:cubicBezTo>
                <a:cubicBezTo>
                  <a:pt x="2125126" y="2312099"/>
                  <a:pt x="2160639" y="2305139"/>
                  <a:pt x="2174631" y="2303584"/>
                </a:cubicBezTo>
                <a:cubicBezTo>
                  <a:pt x="2264754" y="2293570"/>
                  <a:pt x="2352649" y="2294556"/>
                  <a:pt x="2444261" y="2291861"/>
                </a:cubicBezTo>
                <a:lnTo>
                  <a:pt x="3048000" y="2303584"/>
                </a:lnTo>
                <a:cubicBezTo>
                  <a:pt x="3077349" y="2304758"/>
                  <a:pt x="3106591" y="2307902"/>
                  <a:pt x="3135923" y="2309446"/>
                </a:cubicBezTo>
                <a:lnTo>
                  <a:pt x="3270738" y="2315307"/>
                </a:lnTo>
                <a:cubicBezTo>
                  <a:pt x="3441142" y="2349390"/>
                  <a:pt x="3199635" y="2293901"/>
                  <a:pt x="3311769" y="2338754"/>
                </a:cubicBezTo>
                <a:cubicBezTo>
                  <a:pt x="3317506" y="2341049"/>
                  <a:pt x="3323333" y="2334281"/>
                  <a:pt x="3329354" y="2332892"/>
                </a:cubicBezTo>
                <a:cubicBezTo>
                  <a:pt x="3348769" y="2328412"/>
                  <a:pt x="3368499" y="2325402"/>
                  <a:pt x="3387969" y="2321169"/>
                </a:cubicBezTo>
                <a:cubicBezTo>
                  <a:pt x="3462279" y="2305014"/>
                  <a:pt x="3486477" y="2298699"/>
                  <a:pt x="3563815" y="2274277"/>
                </a:cubicBezTo>
                <a:cubicBezTo>
                  <a:pt x="3605058" y="2261253"/>
                  <a:pt x="3645591" y="2246034"/>
                  <a:pt x="3686908" y="2233246"/>
                </a:cubicBezTo>
                <a:cubicBezTo>
                  <a:pt x="3727672" y="2220628"/>
                  <a:pt x="3769517" y="2211571"/>
                  <a:pt x="3810000" y="2198077"/>
                </a:cubicBezTo>
                <a:cubicBezTo>
                  <a:pt x="3911128" y="2164368"/>
                  <a:pt x="4142592" y="2068088"/>
                  <a:pt x="4208584" y="2033954"/>
                </a:cubicBezTo>
                <a:cubicBezTo>
                  <a:pt x="4265246" y="2004646"/>
                  <a:pt x="4323867" y="1978851"/>
                  <a:pt x="4378569" y="1946030"/>
                </a:cubicBezTo>
                <a:cubicBezTo>
                  <a:pt x="4407877" y="1928446"/>
                  <a:pt x="4436863" y="1910314"/>
                  <a:pt x="4466492" y="1893277"/>
                </a:cubicBezTo>
                <a:cubicBezTo>
                  <a:pt x="4515025" y="1865371"/>
                  <a:pt x="4563396" y="1837111"/>
                  <a:pt x="4613031" y="1811215"/>
                </a:cubicBezTo>
                <a:lnTo>
                  <a:pt x="4747846" y="1740877"/>
                </a:lnTo>
                <a:cubicBezTo>
                  <a:pt x="4773359" y="1727412"/>
                  <a:pt x="4799228" y="1714553"/>
                  <a:pt x="4824046" y="1699846"/>
                </a:cubicBezTo>
                <a:lnTo>
                  <a:pt x="4982308" y="1606061"/>
                </a:lnTo>
                <a:cubicBezTo>
                  <a:pt x="5068163" y="1556456"/>
                  <a:pt x="5110943" y="1535546"/>
                  <a:pt x="5199184" y="1488830"/>
                </a:cubicBezTo>
                <a:lnTo>
                  <a:pt x="5375031" y="1395046"/>
                </a:lnTo>
                <a:cubicBezTo>
                  <a:pt x="5402195" y="1380996"/>
                  <a:pt x="5428982" y="1366062"/>
                  <a:pt x="5457092" y="1354015"/>
                </a:cubicBezTo>
                <a:cubicBezTo>
                  <a:pt x="5515088" y="1329160"/>
                  <a:pt x="5554956" y="1313975"/>
                  <a:pt x="5609492" y="1283677"/>
                </a:cubicBezTo>
                <a:cubicBezTo>
                  <a:pt x="5621808" y="1276834"/>
                  <a:pt x="5632774" y="1267794"/>
                  <a:pt x="5644661" y="1260230"/>
                </a:cubicBezTo>
                <a:cubicBezTo>
                  <a:pt x="5654273" y="1254113"/>
                  <a:pt x="5664755" y="1249347"/>
                  <a:pt x="5673969" y="1242646"/>
                </a:cubicBezTo>
                <a:cubicBezTo>
                  <a:pt x="5686310" y="1233671"/>
                  <a:pt x="5696930" y="1222494"/>
                  <a:pt x="5709138" y="1213338"/>
                </a:cubicBezTo>
                <a:cubicBezTo>
                  <a:pt x="5720410" y="1204884"/>
                  <a:pt x="5733140" y="1198483"/>
                  <a:pt x="5744308" y="1189892"/>
                </a:cubicBezTo>
                <a:cubicBezTo>
                  <a:pt x="5758586" y="1178909"/>
                  <a:pt x="5770528" y="1164976"/>
                  <a:pt x="5785338" y="1154723"/>
                </a:cubicBezTo>
                <a:cubicBezTo>
                  <a:pt x="5796115" y="1147262"/>
                  <a:pt x="5809269" y="1143882"/>
                  <a:pt x="5820508" y="1137138"/>
                </a:cubicBezTo>
                <a:cubicBezTo>
                  <a:pt x="6012555" y="1021909"/>
                  <a:pt x="5700500" y="1196259"/>
                  <a:pt x="5949461" y="1066800"/>
                </a:cubicBezTo>
                <a:cubicBezTo>
                  <a:pt x="5973544" y="1054277"/>
                  <a:pt x="5995269" y="1037389"/>
                  <a:pt x="6019800" y="1025769"/>
                </a:cubicBezTo>
                <a:cubicBezTo>
                  <a:pt x="6069650" y="1002156"/>
                  <a:pt x="6122472" y="985161"/>
                  <a:pt x="6172200" y="961292"/>
                </a:cubicBezTo>
                <a:cubicBezTo>
                  <a:pt x="6221046" y="937846"/>
                  <a:pt x="6267134" y="907467"/>
                  <a:pt x="6318738" y="890954"/>
                </a:cubicBezTo>
                <a:cubicBezTo>
                  <a:pt x="6357917" y="878417"/>
                  <a:pt x="6471648" y="839683"/>
                  <a:pt x="6529754" y="826477"/>
                </a:cubicBezTo>
                <a:cubicBezTo>
                  <a:pt x="6586781" y="813517"/>
                  <a:pt x="6589103" y="816324"/>
                  <a:pt x="6641123" y="808892"/>
                </a:cubicBezTo>
                <a:cubicBezTo>
                  <a:pt x="6681397" y="803138"/>
                  <a:pt x="6668597" y="803897"/>
                  <a:pt x="6705600" y="797169"/>
                </a:cubicBezTo>
                <a:cubicBezTo>
                  <a:pt x="6717293" y="795043"/>
                  <a:pt x="6729148" y="793797"/>
                  <a:pt x="6740769" y="791307"/>
                </a:cubicBezTo>
                <a:cubicBezTo>
                  <a:pt x="6756523" y="787931"/>
                  <a:pt x="6771962" y="783207"/>
                  <a:pt x="6787661" y="779584"/>
                </a:cubicBezTo>
                <a:cubicBezTo>
                  <a:pt x="6822766" y="771483"/>
                  <a:pt x="6858217" y="764876"/>
                  <a:pt x="6893169" y="756138"/>
                </a:cubicBezTo>
                <a:cubicBezTo>
                  <a:pt x="6908800" y="752230"/>
                  <a:pt x="6924262" y="747575"/>
                  <a:pt x="6940061" y="744415"/>
                </a:cubicBezTo>
                <a:cubicBezTo>
                  <a:pt x="6953609" y="741706"/>
                  <a:pt x="6967544" y="741264"/>
                  <a:pt x="6981092" y="738554"/>
                </a:cubicBezTo>
                <a:cubicBezTo>
                  <a:pt x="7014133" y="731946"/>
                  <a:pt x="7020309" y="729388"/>
                  <a:pt x="7045569" y="720969"/>
                </a:cubicBezTo>
                <a:cubicBezTo>
                  <a:pt x="7049477" y="715107"/>
                  <a:pt x="7051990" y="708023"/>
                  <a:pt x="7057292" y="703384"/>
                </a:cubicBezTo>
                <a:cubicBezTo>
                  <a:pt x="7067895" y="694106"/>
                  <a:pt x="7092461" y="679938"/>
                  <a:pt x="7092461" y="679938"/>
                </a:cubicBezTo>
                <a:lnTo>
                  <a:pt x="7110046" y="627184"/>
                </a:lnTo>
                <a:cubicBezTo>
                  <a:pt x="7112000" y="621323"/>
                  <a:pt x="7114410" y="615594"/>
                  <a:pt x="7115908" y="609600"/>
                </a:cubicBezTo>
                <a:cubicBezTo>
                  <a:pt x="7119816" y="593969"/>
                  <a:pt x="7122536" y="577992"/>
                  <a:pt x="7127631" y="562707"/>
                </a:cubicBezTo>
                <a:cubicBezTo>
                  <a:pt x="7131539" y="550984"/>
                  <a:pt x="7129072" y="534393"/>
                  <a:pt x="7139354" y="527538"/>
                </a:cubicBezTo>
                <a:cubicBezTo>
                  <a:pt x="7145215" y="523630"/>
                  <a:pt x="7151673" y="520495"/>
                  <a:pt x="7156938" y="515815"/>
                </a:cubicBezTo>
                <a:cubicBezTo>
                  <a:pt x="7169329" y="504801"/>
                  <a:pt x="7178313" y="489842"/>
                  <a:pt x="7192108" y="480646"/>
                </a:cubicBezTo>
                <a:cubicBezTo>
                  <a:pt x="7203831" y="472831"/>
                  <a:pt x="7213608" y="460617"/>
                  <a:pt x="7227277" y="457200"/>
                </a:cubicBezTo>
                <a:lnTo>
                  <a:pt x="7250723" y="451338"/>
                </a:lnTo>
                <a:cubicBezTo>
                  <a:pt x="7260492" y="441569"/>
                  <a:pt x="7275662" y="435137"/>
                  <a:pt x="7280031" y="422030"/>
                </a:cubicBezTo>
                <a:cubicBezTo>
                  <a:pt x="7294760" y="377840"/>
                  <a:pt x="7274893" y="432303"/>
                  <a:pt x="7297615" y="386861"/>
                </a:cubicBezTo>
                <a:cubicBezTo>
                  <a:pt x="7321884" y="338325"/>
                  <a:pt x="7281603" y="402089"/>
                  <a:pt x="7315200" y="351692"/>
                </a:cubicBezTo>
                <a:cubicBezTo>
                  <a:pt x="7325516" y="320740"/>
                  <a:pt x="7317633" y="339248"/>
                  <a:pt x="7344508" y="298938"/>
                </a:cubicBezTo>
                <a:lnTo>
                  <a:pt x="7356231" y="281354"/>
                </a:lnTo>
                <a:lnTo>
                  <a:pt x="7367954" y="246184"/>
                </a:lnTo>
                <a:cubicBezTo>
                  <a:pt x="7374714" y="225902"/>
                  <a:pt x="7370189" y="227483"/>
                  <a:pt x="7391400" y="216877"/>
                </a:cubicBezTo>
                <a:cubicBezTo>
                  <a:pt x="7396926" y="214114"/>
                  <a:pt x="7402926" y="212227"/>
                  <a:pt x="7408984" y="211015"/>
                </a:cubicBezTo>
                <a:cubicBezTo>
                  <a:pt x="7422532" y="208305"/>
                  <a:pt x="7436338" y="207108"/>
                  <a:pt x="7450015" y="205154"/>
                </a:cubicBezTo>
                <a:cubicBezTo>
                  <a:pt x="7455877" y="203200"/>
                  <a:pt x="7463231" y="203661"/>
                  <a:pt x="7467600" y="199292"/>
                </a:cubicBezTo>
                <a:cubicBezTo>
                  <a:pt x="7471969" y="194923"/>
                  <a:pt x="7472521" y="187814"/>
                  <a:pt x="7473461" y="181707"/>
                </a:cubicBezTo>
                <a:cubicBezTo>
                  <a:pt x="7476447" y="162300"/>
                  <a:pt x="7477369" y="142630"/>
                  <a:pt x="7479323" y="123092"/>
                </a:cubicBezTo>
                <a:cubicBezTo>
                  <a:pt x="7477369" y="117230"/>
                  <a:pt x="7474143" y="111648"/>
                  <a:pt x="7473461" y="105507"/>
                </a:cubicBezTo>
                <a:cubicBezTo>
                  <a:pt x="7469488" y="69745"/>
                  <a:pt x="7491475" y="19680"/>
                  <a:pt x="7450015" y="5861"/>
                </a:cubicBezTo>
                <a:cubicBezTo>
                  <a:pt x="7438740" y="2103"/>
                  <a:pt x="7426569" y="1954"/>
                  <a:pt x="7414846" y="0"/>
                </a:cubicBezTo>
                <a:cubicBezTo>
                  <a:pt x="7387492" y="1954"/>
                  <a:pt x="7360020" y="2657"/>
                  <a:pt x="7332784" y="5861"/>
                </a:cubicBezTo>
                <a:cubicBezTo>
                  <a:pt x="7326648" y="6583"/>
                  <a:pt x="7320825" y="9166"/>
                  <a:pt x="7315200" y="11723"/>
                </a:cubicBezTo>
                <a:cubicBezTo>
                  <a:pt x="7299291" y="18955"/>
                  <a:pt x="7283939" y="27354"/>
                  <a:pt x="7268308" y="35169"/>
                </a:cubicBezTo>
                <a:cubicBezTo>
                  <a:pt x="7260492" y="39077"/>
                  <a:pt x="7252893" y="43450"/>
                  <a:pt x="7244861" y="46892"/>
                </a:cubicBezTo>
                <a:cubicBezTo>
                  <a:pt x="7231184" y="52754"/>
                  <a:pt x="7217719" y="59135"/>
                  <a:pt x="7203831" y="64477"/>
                </a:cubicBezTo>
                <a:cubicBezTo>
                  <a:pt x="7189100" y="70143"/>
                  <a:pt x="7141484" y="84954"/>
                  <a:pt x="7127631" y="87923"/>
                </a:cubicBezTo>
                <a:cubicBezTo>
                  <a:pt x="7114122" y="90818"/>
                  <a:pt x="7100277" y="91830"/>
                  <a:pt x="7086600" y="93784"/>
                </a:cubicBezTo>
                <a:cubicBezTo>
                  <a:pt x="7016005" y="117316"/>
                  <a:pt x="7066775" y="99496"/>
                  <a:pt x="6951784" y="146538"/>
                </a:cubicBezTo>
                <a:cubicBezTo>
                  <a:pt x="6942046" y="150522"/>
                  <a:pt x="6931888" y="153556"/>
                  <a:pt x="6922477" y="158261"/>
                </a:cubicBezTo>
                <a:cubicBezTo>
                  <a:pt x="6910754" y="164123"/>
                  <a:pt x="6899580" y="171244"/>
                  <a:pt x="6887308" y="175846"/>
                </a:cubicBezTo>
                <a:cubicBezTo>
                  <a:pt x="6868208" y="183008"/>
                  <a:pt x="6847792" y="186267"/>
                  <a:pt x="6828692" y="193430"/>
                </a:cubicBezTo>
                <a:cubicBezTo>
                  <a:pt x="6800827" y="203879"/>
                  <a:pt x="6774368" y="217814"/>
                  <a:pt x="6746631" y="228600"/>
                </a:cubicBezTo>
                <a:cubicBezTo>
                  <a:pt x="6711462" y="242277"/>
                  <a:pt x="6676922" y="257697"/>
                  <a:pt x="6641123" y="269630"/>
                </a:cubicBezTo>
                <a:cubicBezTo>
                  <a:pt x="6617677" y="277446"/>
                  <a:pt x="6593925" y="284399"/>
                  <a:pt x="6570784" y="293077"/>
                </a:cubicBezTo>
                <a:cubicBezTo>
                  <a:pt x="6547001" y="301995"/>
                  <a:pt x="6524723" y="314914"/>
                  <a:pt x="6500446" y="322384"/>
                </a:cubicBezTo>
                <a:cubicBezTo>
                  <a:pt x="6473708" y="330611"/>
                  <a:pt x="6445222" y="332075"/>
                  <a:pt x="6418384" y="339969"/>
                </a:cubicBezTo>
                <a:cubicBezTo>
                  <a:pt x="6378665" y="351651"/>
                  <a:pt x="6340293" y="367504"/>
                  <a:pt x="6301154" y="381000"/>
                </a:cubicBezTo>
                <a:cubicBezTo>
                  <a:pt x="6283631" y="387042"/>
                  <a:pt x="6266749" y="395962"/>
                  <a:pt x="6248400" y="398584"/>
                </a:cubicBezTo>
                <a:cubicBezTo>
                  <a:pt x="6165557" y="410420"/>
                  <a:pt x="6250932" y="396786"/>
                  <a:pt x="6160477" y="416169"/>
                </a:cubicBezTo>
                <a:cubicBezTo>
                  <a:pt x="6148856" y="418659"/>
                  <a:pt x="6136888" y="419358"/>
                  <a:pt x="6125308" y="422030"/>
                </a:cubicBezTo>
                <a:cubicBezTo>
                  <a:pt x="5977882" y="456052"/>
                  <a:pt x="6177655" y="415513"/>
                  <a:pt x="6049108" y="439615"/>
                </a:cubicBezTo>
                <a:cubicBezTo>
                  <a:pt x="6029524" y="443287"/>
                  <a:pt x="5990492" y="451338"/>
                  <a:pt x="5990492" y="451338"/>
                </a:cubicBezTo>
                <a:cubicBezTo>
                  <a:pt x="5937163" y="472669"/>
                  <a:pt x="5986297" y="455694"/>
                  <a:pt x="5920154" y="468923"/>
                </a:cubicBezTo>
                <a:cubicBezTo>
                  <a:pt x="5801800" y="492594"/>
                  <a:pt x="5948898" y="470458"/>
                  <a:pt x="5820508" y="486507"/>
                </a:cubicBezTo>
                <a:cubicBezTo>
                  <a:pt x="5781928" y="491330"/>
                  <a:pt x="5716478" y="503186"/>
                  <a:pt x="5685692" y="504092"/>
                </a:cubicBezTo>
                <a:lnTo>
                  <a:pt x="5486400" y="509954"/>
                </a:lnTo>
                <a:cubicBezTo>
                  <a:pt x="5459046" y="511908"/>
                  <a:pt x="5431594" y="512787"/>
                  <a:pt x="5404338" y="515815"/>
                </a:cubicBezTo>
                <a:cubicBezTo>
                  <a:pt x="5396331" y="516705"/>
                  <a:pt x="5388791" y="520097"/>
                  <a:pt x="5380892" y="521677"/>
                </a:cubicBezTo>
                <a:cubicBezTo>
                  <a:pt x="5320307" y="533794"/>
                  <a:pt x="5324109" y="532438"/>
                  <a:pt x="5269523" y="539261"/>
                </a:cubicBezTo>
                <a:cubicBezTo>
                  <a:pt x="5186710" y="562922"/>
                  <a:pt x="5274260" y="540536"/>
                  <a:pt x="5169877" y="556846"/>
                </a:cubicBezTo>
                <a:cubicBezTo>
                  <a:pt x="4966220" y="588668"/>
                  <a:pt x="5113428" y="574714"/>
                  <a:pt x="4964723" y="586154"/>
                </a:cubicBezTo>
                <a:cubicBezTo>
                  <a:pt x="4941277" y="590062"/>
                  <a:pt x="4918008" y="595252"/>
                  <a:pt x="4894384" y="597877"/>
                </a:cubicBezTo>
                <a:cubicBezTo>
                  <a:pt x="4883756" y="599058"/>
                  <a:pt x="4723852" y="611941"/>
                  <a:pt x="4683369" y="615461"/>
                </a:cubicBezTo>
                <a:cubicBezTo>
                  <a:pt x="4661869" y="617331"/>
                  <a:pt x="4640256" y="618271"/>
                  <a:pt x="4618892" y="621323"/>
                </a:cubicBezTo>
                <a:cubicBezTo>
                  <a:pt x="4605215" y="623277"/>
                  <a:pt x="4591650" y="626322"/>
                  <a:pt x="4577861" y="627184"/>
                </a:cubicBezTo>
                <a:cubicBezTo>
                  <a:pt x="4360942" y="640741"/>
                  <a:pt x="4503476" y="625817"/>
                  <a:pt x="4355123" y="638907"/>
                </a:cubicBezTo>
                <a:cubicBezTo>
                  <a:pt x="4314066" y="642530"/>
                  <a:pt x="4272965" y="645814"/>
                  <a:pt x="4232031" y="650630"/>
                </a:cubicBezTo>
                <a:cubicBezTo>
                  <a:pt x="4173302" y="657539"/>
                  <a:pt x="4114631" y="665085"/>
                  <a:pt x="4056184" y="674077"/>
                </a:cubicBezTo>
                <a:cubicBezTo>
                  <a:pt x="4030784" y="677985"/>
                  <a:pt x="4005500" y="682738"/>
                  <a:pt x="3979984" y="685800"/>
                </a:cubicBezTo>
                <a:cubicBezTo>
                  <a:pt x="3956624" y="688603"/>
                  <a:pt x="3933092" y="689707"/>
                  <a:pt x="3909646" y="691661"/>
                </a:cubicBezTo>
                <a:cubicBezTo>
                  <a:pt x="3802703" y="711105"/>
                  <a:pt x="3866924" y="701406"/>
                  <a:pt x="3716215" y="715107"/>
                </a:cubicBezTo>
                <a:lnTo>
                  <a:pt x="3716215" y="715107"/>
                </a:lnTo>
                <a:cubicBezTo>
                  <a:pt x="3694453" y="718216"/>
                  <a:pt x="3649144" y="724934"/>
                  <a:pt x="3628292" y="726830"/>
                </a:cubicBezTo>
                <a:cubicBezTo>
                  <a:pt x="3600981" y="729313"/>
                  <a:pt x="3573574" y="730589"/>
                  <a:pt x="3546231" y="732692"/>
                </a:cubicBezTo>
                <a:cubicBezTo>
                  <a:pt x="3474762" y="738190"/>
                  <a:pt x="3486866" y="737335"/>
                  <a:pt x="3423138" y="744415"/>
                </a:cubicBezTo>
                <a:cubicBezTo>
                  <a:pt x="3329548" y="775612"/>
                  <a:pt x="3459865" y="734902"/>
                  <a:pt x="3335215" y="762000"/>
                </a:cubicBezTo>
                <a:cubicBezTo>
                  <a:pt x="3307416" y="768043"/>
                  <a:pt x="3280753" y="778546"/>
                  <a:pt x="3253154" y="785446"/>
                </a:cubicBezTo>
                <a:cubicBezTo>
                  <a:pt x="3237523" y="789354"/>
                  <a:pt x="3221753" y="792743"/>
                  <a:pt x="3206261" y="797169"/>
                </a:cubicBezTo>
                <a:cubicBezTo>
                  <a:pt x="3194379" y="800564"/>
                  <a:pt x="3182729" y="804736"/>
                  <a:pt x="3171092" y="808892"/>
                </a:cubicBezTo>
                <a:cubicBezTo>
                  <a:pt x="3155371" y="814507"/>
                  <a:pt x="3140215" y="821767"/>
                  <a:pt x="3124200" y="826477"/>
                </a:cubicBezTo>
                <a:cubicBezTo>
                  <a:pt x="3106918" y="831560"/>
                  <a:pt x="3088640" y="832827"/>
                  <a:pt x="3071446" y="838200"/>
                </a:cubicBezTo>
                <a:cubicBezTo>
                  <a:pt x="3057243" y="842638"/>
                  <a:pt x="3044690" y="851585"/>
                  <a:pt x="3030415" y="855784"/>
                </a:cubicBezTo>
                <a:cubicBezTo>
                  <a:pt x="3011299" y="861406"/>
                  <a:pt x="2991251" y="863185"/>
                  <a:pt x="2971800" y="867507"/>
                </a:cubicBezTo>
                <a:cubicBezTo>
                  <a:pt x="2956072" y="871002"/>
                  <a:pt x="2940476" y="875078"/>
                  <a:pt x="2924908" y="879230"/>
                </a:cubicBezTo>
                <a:cubicBezTo>
                  <a:pt x="2911164" y="882895"/>
                  <a:pt x="2897786" y="887974"/>
                  <a:pt x="2883877" y="890954"/>
                </a:cubicBezTo>
                <a:cubicBezTo>
                  <a:pt x="2870368" y="893849"/>
                  <a:pt x="2856523" y="894861"/>
                  <a:pt x="2842846" y="896815"/>
                </a:cubicBezTo>
                <a:cubicBezTo>
                  <a:pt x="2831123" y="900723"/>
                  <a:pt x="2819559" y="905143"/>
                  <a:pt x="2807677" y="908538"/>
                </a:cubicBezTo>
                <a:cubicBezTo>
                  <a:pt x="2760044" y="922147"/>
                  <a:pt x="2757802" y="919541"/>
                  <a:pt x="2708031" y="931984"/>
                </a:cubicBezTo>
                <a:cubicBezTo>
                  <a:pt x="2677637" y="939582"/>
                  <a:pt x="2651204" y="949942"/>
                  <a:pt x="2620108" y="955430"/>
                </a:cubicBezTo>
                <a:cubicBezTo>
                  <a:pt x="2602684" y="958505"/>
                  <a:pt x="2584939" y="959338"/>
                  <a:pt x="2567354" y="961292"/>
                </a:cubicBezTo>
                <a:cubicBezTo>
                  <a:pt x="2551723" y="965200"/>
                  <a:pt x="2535861" y="968277"/>
                  <a:pt x="2520461" y="973015"/>
                </a:cubicBezTo>
                <a:cubicBezTo>
                  <a:pt x="2510405" y="976109"/>
                  <a:pt x="2501042" y="981142"/>
                  <a:pt x="2491154" y="984738"/>
                </a:cubicBezTo>
                <a:cubicBezTo>
                  <a:pt x="2479541" y="988961"/>
                  <a:pt x="2467820" y="992910"/>
                  <a:pt x="2455984" y="996461"/>
                </a:cubicBezTo>
                <a:cubicBezTo>
                  <a:pt x="2439420" y="1001430"/>
                  <a:pt x="2419975" y="1004835"/>
                  <a:pt x="2403231" y="1008184"/>
                </a:cubicBezTo>
                <a:cubicBezTo>
                  <a:pt x="2389554" y="1014046"/>
                  <a:pt x="2376317" y="1021063"/>
                  <a:pt x="2362200" y="1025769"/>
                </a:cubicBezTo>
                <a:cubicBezTo>
                  <a:pt x="2335211" y="1034765"/>
                  <a:pt x="2307127" y="1040219"/>
                  <a:pt x="2280138" y="1049215"/>
                </a:cubicBezTo>
                <a:cubicBezTo>
                  <a:pt x="2177515" y="1083423"/>
                  <a:pt x="2305379" y="1040036"/>
                  <a:pt x="2215661" y="1072661"/>
                </a:cubicBezTo>
                <a:cubicBezTo>
                  <a:pt x="2204048" y="1076884"/>
                  <a:pt x="2191965" y="1079795"/>
                  <a:pt x="2180492" y="1084384"/>
                </a:cubicBezTo>
                <a:cubicBezTo>
                  <a:pt x="2149751" y="1096680"/>
                  <a:pt x="2155758" y="1100496"/>
                  <a:pt x="2121877" y="1119554"/>
                </a:cubicBezTo>
                <a:cubicBezTo>
                  <a:pt x="2102838" y="1130264"/>
                  <a:pt x="2083274" y="1140105"/>
                  <a:pt x="2063261" y="1148861"/>
                </a:cubicBezTo>
                <a:cubicBezTo>
                  <a:pt x="2051940" y="1153814"/>
                  <a:pt x="2039145" y="1155058"/>
                  <a:pt x="2028092" y="1160584"/>
                </a:cubicBezTo>
                <a:cubicBezTo>
                  <a:pt x="1999913" y="1174674"/>
                  <a:pt x="1973154" y="1191450"/>
                  <a:pt x="1946031" y="1207477"/>
                </a:cubicBezTo>
                <a:cubicBezTo>
                  <a:pt x="1930162" y="1216854"/>
                  <a:pt x="1915625" y="1228541"/>
                  <a:pt x="1899138" y="1236784"/>
                </a:cubicBezTo>
                <a:cubicBezTo>
                  <a:pt x="1871784" y="1250461"/>
                  <a:pt x="1844140" y="1263571"/>
                  <a:pt x="1817077" y="1277815"/>
                </a:cubicBezTo>
                <a:cubicBezTo>
                  <a:pt x="1784583" y="1294917"/>
                  <a:pt x="1794656" y="1294123"/>
                  <a:pt x="1764323" y="1307123"/>
                </a:cubicBezTo>
                <a:cubicBezTo>
                  <a:pt x="1744981" y="1315412"/>
                  <a:pt x="1725166" y="1322557"/>
                  <a:pt x="1705708" y="1330569"/>
                </a:cubicBezTo>
                <a:cubicBezTo>
                  <a:pt x="1691949" y="1336235"/>
                  <a:pt x="1678930" y="1343878"/>
                  <a:pt x="1664677" y="1348154"/>
                </a:cubicBezTo>
                <a:cubicBezTo>
                  <a:pt x="1625808" y="1359814"/>
                  <a:pt x="1598065" y="1369126"/>
                  <a:pt x="1559169" y="1377461"/>
                </a:cubicBezTo>
                <a:cubicBezTo>
                  <a:pt x="1535496" y="1382534"/>
                  <a:pt x="1499961" y="1386328"/>
                  <a:pt x="1477108" y="1389184"/>
                </a:cubicBezTo>
                <a:cubicBezTo>
                  <a:pt x="1465385" y="1393092"/>
                  <a:pt x="1453860" y="1397655"/>
                  <a:pt x="1441938" y="1400907"/>
                </a:cubicBezTo>
                <a:cubicBezTo>
                  <a:pt x="1432327" y="1403528"/>
                  <a:pt x="1422173" y="1403906"/>
                  <a:pt x="1412631" y="1406769"/>
                </a:cubicBezTo>
                <a:cubicBezTo>
                  <a:pt x="1402553" y="1409793"/>
                  <a:pt x="1393401" y="1415469"/>
                  <a:pt x="1383323" y="1418492"/>
                </a:cubicBezTo>
                <a:cubicBezTo>
                  <a:pt x="1373780" y="1421355"/>
                  <a:pt x="1363680" y="1421938"/>
                  <a:pt x="1354015" y="1424354"/>
                </a:cubicBezTo>
                <a:cubicBezTo>
                  <a:pt x="1340215" y="1427804"/>
                  <a:pt x="1326784" y="1432627"/>
                  <a:pt x="1312984" y="1436077"/>
                </a:cubicBezTo>
                <a:cubicBezTo>
                  <a:pt x="1303319" y="1438493"/>
                  <a:pt x="1293384" y="1439698"/>
                  <a:pt x="1283677" y="1441938"/>
                </a:cubicBezTo>
                <a:cubicBezTo>
                  <a:pt x="1267978" y="1445561"/>
                  <a:pt x="1252415" y="1449753"/>
                  <a:pt x="1236784" y="1453661"/>
                </a:cubicBezTo>
                <a:cubicBezTo>
                  <a:pt x="1228969" y="1455615"/>
                  <a:pt x="1220981" y="1456976"/>
                  <a:pt x="1213338" y="1459523"/>
                </a:cubicBezTo>
                <a:cubicBezTo>
                  <a:pt x="1207477" y="1461477"/>
                  <a:pt x="1201695" y="1463687"/>
                  <a:pt x="1195754" y="1465384"/>
                </a:cubicBezTo>
                <a:cubicBezTo>
                  <a:pt x="1188008" y="1467597"/>
                  <a:pt x="1179950" y="1468698"/>
                  <a:pt x="1172308" y="1471246"/>
                </a:cubicBezTo>
                <a:cubicBezTo>
                  <a:pt x="1162326" y="1474573"/>
                  <a:pt x="1152852" y="1479275"/>
                  <a:pt x="1143000" y="1482969"/>
                </a:cubicBezTo>
                <a:cubicBezTo>
                  <a:pt x="1137215" y="1485138"/>
                  <a:pt x="1131277" y="1486876"/>
                  <a:pt x="1125415" y="1488830"/>
                </a:cubicBezTo>
                <a:cubicBezTo>
                  <a:pt x="1074657" y="1522673"/>
                  <a:pt x="1155564" y="1469779"/>
                  <a:pt x="1072661" y="1518138"/>
                </a:cubicBezTo>
                <a:cubicBezTo>
                  <a:pt x="1060491" y="1525237"/>
                  <a:pt x="1049034" y="1533504"/>
                  <a:pt x="1037492" y="1541584"/>
                </a:cubicBezTo>
                <a:cubicBezTo>
                  <a:pt x="1029489" y="1547186"/>
                  <a:pt x="1021463" y="1552811"/>
                  <a:pt x="1014046" y="1559169"/>
                </a:cubicBezTo>
                <a:cubicBezTo>
                  <a:pt x="1007752" y="1564564"/>
                  <a:pt x="1003207" y="1571936"/>
                  <a:pt x="996461" y="1576754"/>
                </a:cubicBezTo>
                <a:cubicBezTo>
                  <a:pt x="971119" y="1594855"/>
                  <a:pt x="976734" y="1581028"/>
                  <a:pt x="955431" y="1600200"/>
                </a:cubicBezTo>
                <a:cubicBezTo>
                  <a:pt x="941054" y="1613139"/>
                  <a:pt x="930986" y="1631279"/>
                  <a:pt x="914400" y="1641230"/>
                </a:cubicBezTo>
                <a:cubicBezTo>
                  <a:pt x="878310" y="1662884"/>
                  <a:pt x="885401" y="1656587"/>
                  <a:pt x="849923" y="1688123"/>
                </a:cubicBezTo>
                <a:cubicBezTo>
                  <a:pt x="810953" y="1722762"/>
                  <a:pt x="854016" y="1697115"/>
                  <a:pt x="779584" y="1746738"/>
                </a:cubicBezTo>
                <a:cubicBezTo>
                  <a:pt x="722379" y="1784876"/>
                  <a:pt x="811309" y="1725118"/>
                  <a:pt x="738554" y="1776046"/>
                </a:cubicBezTo>
                <a:cubicBezTo>
                  <a:pt x="727011" y="1784126"/>
                  <a:pt x="715271" y="1791928"/>
                  <a:pt x="703384" y="1799492"/>
                </a:cubicBezTo>
                <a:cubicBezTo>
                  <a:pt x="693772" y="1805608"/>
                  <a:pt x="684885" y="1813475"/>
                  <a:pt x="674077" y="1817077"/>
                </a:cubicBezTo>
                <a:cubicBezTo>
                  <a:pt x="655884" y="1823141"/>
                  <a:pt x="651155" y="1823795"/>
                  <a:pt x="633046" y="1834661"/>
                </a:cubicBezTo>
                <a:cubicBezTo>
                  <a:pt x="620965" y="1841910"/>
                  <a:pt x="607839" y="1848144"/>
                  <a:pt x="597877" y="1858107"/>
                </a:cubicBezTo>
                <a:cubicBezTo>
                  <a:pt x="586154" y="1869830"/>
                  <a:pt x="570123" y="1878448"/>
                  <a:pt x="562708" y="1893277"/>
                </a:cubicBezTo>
                <a:cubicBezTo>
                  <a:pt x="553422" y="1911847"/>
                  <a:pt x="548616" y="1924953"/>
                  <a:pt x="533400" y="1940169"/>
                </a:cubicBezTo>
                <a:cubicBezTo>
                  <a:pt x="526492" y="1947077"/>
                  <a:pt x="516862" y="1950846"/>
                  <a:pt x="509954" y="1957754"/>
                </a:cubicBezTo>
                <a:cubicBezTo>
                  <a:pt x="504973" y="1962735"/>
                  <a:pt x="503533" y="1970699"/>
                  <a:pt x="498231" y="1975338"/>
                </a:cubicBezTo>
                <a:cubicBezTo>
                  <a:pt x="470260" y="1999812"/>
                  <a:pt x="461096" y="1999438"/>
                  <a:pt x="427892" y="2010507"/>
                </a:cubicBezTo>
                <a:cubicBezTo>
                  <a:pt x="422031" y="2012461"/>
                  <a:pt x="416402" y="2015353"/>
                  <a:pt x="410308" y="2016369"/>
                </a:cubicBezTo>
                <a:cubicBezTo>
                  <a:pt x="359600" y="2024819"/>
                  <a:pt x="386931" y="2020756"/>
                  <a:pt x="328246" y="2028092"/>
                </a:cubicBezTo>
                <a:cubicBezTo>
                  <a:pt x="287216" y="2014415"/>
                  <a:pt x="281354" y="2020277"/>
                  <a:pt x="310661" y="2010507"/>
                </a:cubicBezTo>
                <a:cubicBezTo>
                  <a:pt x="308707" y="2016369"/>
                  <a:pt x="309169" y="2023723"/>
                  <a:pt x="304800" y="2028092"/>
                </a:cubicBezTo>
                <a:cubicBezTo>
                  <a:pt x="294837" y="2038055"/>
                  <a:pt x="281354" y="2043723"/>
                  <a:pt x="269631" y="2051538"/>
                </a:cubicBezTo>
                <a:lnTo>
                  <a:pt x="234461" y="2074984"/>
                </a:lnTo>
                <a:lnTo>
                  <a:pt x="216877" y="2086707"/>
                </a:lnTo>
                <a:lnTo>
                  <a:pt x="199292" y="2098430"/>
                </a:lnTo>
                <a:cubicBezTo>
                  <a:pt x="195384" y="2104292"/>
                  <a:pt x="192550" y="2111034"/>
                  <a:pt x="187569" y="2116015"/>
                </a:cubicBezTo>
                <a:cubicBezTo>
                  <a:pt x="148492" y="2155092"/>
                  <a:pt x="189522" y="2098430"/>
                  <a:pt x="158261" y="2145323"/>
                </a:cubicBezTo>
                <a:cubicBezTo>
                  <a:pt x="156307" y="2151184"/>
                  <a:pt x="155400" y="2157506"/>
                  <a:pt x="152400" y="2162907"/>
                </a:cubicBezTo>
                <a:cubicBezTo>
                  <a:pt x="145558" y="2175224"/>
                  <a:pt x="133410" y="2184710"/>
                  <a:pt x="128954" y="2198077"/>
                </a:cubicBezTo>
                <a:cubicBezTo>
                  <a:pt x="125046" y="2209800"/>
                  <a:pt x="124086" y="2222964"/>
                  <a:pt x="117231" y="2233246"/>
                </a:cubicBezTo>
                <a:lnTo>
                  <a:pt x="93784" y="2268415"/>
                </a:lnTo>
                <a:cubicBezTo>
                  <a:pt x="89876" y="2274277"/>
                  <a:pt x="87042" y="2281019"/>
                  <a:pt x="82061" y="2286000"/>
                </a:cubicBezTo>
                <a:cubicBezTo>
                  <a:pt x="76200" y="2291861"/>
                  <a:pt x="69784" y="2297216"/>
                  <a:pt x="64477" y="2303584"/>
                </a:cubicBezTo>
                <a:cubicBezTo>
                  <a:pt x="23675" y="2352548"/>
                  <a:pt x="86542" y="2287381"/>
                  <a:pt x="35169" y="2338754"/>
                </a:cubicBezTo>
                <a:cubicBezTo>
                  <a:pt x="33215" y="2344615"/>
                  <a:pt x="32487" y="2351040"/>
                  <a:pt x="29308" y="2356338"/>
                </a:cubicBezTo>
                <a:cubicBezTo>
                  <a:pt x="26465" y="2361077"/>
                  <a:pt x="20900" y="2363640"/>
                  <a:pt x="17584" y="2368061"/>
                </a:cubicBezTo>
                <a:cubicBezTo>
                  <a:pt x="14963" y="2371556"/>
                  <a:pt x="2931" y="2397369"/>
                  <a:pt x="0" y="240323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9048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Testing vs Training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 symmetry     DS(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j) ≠ DS(j  </a:t>
            </a:r>
            <a:r>
              <a:rPr lang="en-US" dirty="0" err="1">
                <a:sym typeface="Wingdings" pitchFamily="2" charset="2"/>
              </a:rPr>
              <a:t>i</a:t>
            </a:r>
            <a:r>
              <a:rPr lang="en-US" dirty="0">
                <a:sym typeface="Wingdings" pitchFamily="2" charset="2"/>
              </a:rPr>
              <a:t>)</a:t>
            </a:r>
            <a:endParaRPr lang="en-US" dirty="0"/>
          </a:p>
          <a:p>
            <a:r>
              <a:rPr lang="en-US" dirty="0"/>
              <a:t>Training on one volume is not enough</a:t>
            </a:r>
          </a:p>
          <a:p>
            <a:pPr lvl="1"/>
            <a:endParaRPr lang="en-US" dirty="0"/>
          </a:p>
        </p:txBody>
      </p:sp>
      <p:pic>
        <p:nvPicPr>
          <p:cNvPr id="5" name="Grafik 4" descr="Ein Bild, das Tisch enthält.&#10;&#10;Automatisch generierte Beschreibung">
            <a:extLst>
              <a:ext uri="{FF2B5EF4-FFF2-40B4-BE49-F238E27FC236}">
                <a16:creationId xmlns:a16="http://schemas.microsoft.com/office/drawing/2014/main" id="{EAF9108B-7F78-1246-BAEE-AD9113C94C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908" y="3066673"/>
            <a:ext cx="6342184" cy="310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4614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Post Processing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B0E63F4-AC28-C647-876C-C8D45CF85E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142" y="1859271"/>
            <a:ext cx="6941715" cy="330110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9A176E3-5D69-294B-9855-14D048713B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763" y="5353803"/>
            <a:ext cx="2202472" cy="1061062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915D3713-C84D-8E47-A252-3E88CC1F234E}"/>
              </a:ext>
            </a:extLst>
          </p:cNvPr>
          <p:cNvSpPr/>
          <p:nvPr/>
        </p:nvSpPr>
        <p:spPr>
          <a:xfrm>
            <a:off x="1717431" y="2300657"/>
            <a:ext cx="1389185" cy="23387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92BBAE4-4714-FA45-8EA9-4C3A0EEA0A2A}"/>
              </a:ext>
            </a:extLst>
          </p:cNvPr>
          <p:cNvSpPr/>
          <p:nvPr/>
        </p:nvSpPr>
        <p:spPr>
          <a:xfrm>
            <a:off x="3962400" y="2300657"/>
            <a:ext cx="1389185" cy="23387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57510B2-394C-6646-A7FC-BDE17CF535EB}"/>
              </a:ext>
            </a:extLst>
          </p:cNvPr>
          <p:cNvSpPr/>
          <p:nvPr/>
        </p:nvSpPr>
        <p:spPr>
          <a:xfrm>
            <a:off x="6160477" y="2151186"/>
            <a:ext cx="1465385" cy="24882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4693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Post Processing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B0E63F4-AC28-C647-876C-C8D45CF85E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940" y="1765000"/>
            <a:ext cx="1724119" cy="81989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9A176E3-5D69-294B-9855-14D048713B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595" y="2815846"/>
            <a:ext cx="7188810" cy="3463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550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Post Processing</a:t>
            </a:r>
          </a:p>
        </p:txBody>
      </p:sp>
      <p:pic>
        <p:nvPicPr>
          <p:cNvPr id="2049" name="Picture 1" descr="page10image820999504">
            <a:extLst>
              <a:ext uri="{FF2B5EF4-FFF2-40B4-BE49-F238E27FC236}">
                <a16:creationId xmlns:a16="http://schemas.microsoft.com/office/drawing/2014/main" id="{BEBCEE66-00DE-B24F-A4EF-71340911A0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81" y="2058220"/>
            <a:ext cx="7982438" cy="3898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C730AA52-2987-7B44-9039-3A5843B581EE}"/>
              </a:ext>
            </a:extLst>
          </p:cNvPr>
          <p:cNvSpPr txBox="1"/>
          <p:nvPr/>
        </p:nvSpPr>
        <p:spPr>
          <a:xfrm>
            <a:off x="1488831" y="6141912"/>
            <a:ext cx="1506415" cy="338554"/>
          </a:xfrm>
          <a:prstGeom prst="rect">
            <a:avLst/>
          </a:prstGeom>
          <a:noFill/>
          <a:ln>
            <a:solidFill>
              <a:srgbClr val="374F8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solidFill>
                  <a:srgbClr val="004B5A"/>
                </a:solidFill>
              </a:rPr>
              <a:t>WITHOUT PP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25ACA14-824F-D843-919E-DE3419ABE177}"/>
              </a:ext>
            </a:extLst>
          </p:cNvPr>
          <p:cNvSpPr txBox="1"/>
          <p:nvPr/>
        </p:nvSpPr>
        <p:spPr>
          <a:xfrm>
            <a:off x="6148754" y="6141912"/>
            <a:ext cx="1506415" cy="338554"/>
          </a:xfrm>
          <a:prstGeom prst="rect">
            <a:avLst/>
          </a:prstGeom>
          <a:noFill/>
          <a:ln>
            <a:solidFill>
              <a:srgbClr val="374F8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solidFill>
                  <a:srgbClr val="004B5A"/>
                </a:solidFill>
              </a:rPr>
              <a:t>WITH PP</a:t>
            </a:r>
          </a:p>
        </p:txBody>
      </p:sp>
    </p:spTree>
    <p:extLst>
      <p:ext uri="{BB962C8B-B14F-4D97-AF65-F5344CB8AC3E}">
        <p14:creationId xmlns:p14="http://schemas.microsoft.com/office/powerpoint/2010/main" val="3042716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Tumor Size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455614" y="1693333"/>
            <a:ext cx="8373076" cy="516466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Post processing works better with small tumors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early detection 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D6AEE59-FEEE-5B42-B108-8942B173E5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446" y="2394448"/>
            <a:ext cx="7573108" cy="3762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6619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RDF trained on one volume </a:t>
            </a:r>
            <a:r>
              <a:rPr lang="en-US" dirty="0">
                <a:sym typeface="Wingdings" pitchFamily="2" charset="2"/>
              </a:rPr>
              <a:t> not acceptable </a:t>
            </a:r>
          </a:p>
          <a:p>
            <a:r>
              <a:rPr lang="en-US" dirty="0">
                <a:sym typeface="Wingdings" pitchFamily="2" charset="2"/>
              </a:rPr>
              <a:t>Combination of volumes would be possible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Promising results</a:t>
            </a:r>
          </a:p>
          <a:p>
            <a:r>
              <a:rPr lang="en-US" dirty="0"/>
              <a:t>Applicable in clinical use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7757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/>
              <a:t>Zoltán</a:t>
            </a:r>
            <a:r>
              <a:rPr lang="en-US" dirty="0"/>
              <a:t> </a:t>
            </a:r>
            <a:r>
              <a:rPr lang="en-US" dirty="0" err="1"/>
              <a:t>Kapás</a:t>
            </a:r>
            <a:r>
              <a:rPr lang="en-US" dirty="0"/>
              <a:t>, 2016, Automatic Detection and Segmentation of Brain Tumor Using Random Forest Approach</a:t>
            </a:r>
          </a:p>
          <a:p>
            <a:r>
              <a:rPr lang="en-US" dirty="0"/>
              <a:t>Ralf Moeller, 2018, </a:t>
            </a:r>
            <a:r>
              <a:rPr lang="en-US" dirty="0" err="1"/>
              <a:t>Vorlesung</a:t>
            </a:r>
            <a:r>
              <a:rPr lang="en-US" dirty="0"/>
              <a:t> </a:t>
            </a:r>
            <a:r>
              <a:rPr lang="en-US" dirty="0" err="1"/>
              <a:t>Einführung</a:t>
            </a:r>
            <a:r>
              <a:rPr lang="en-US" dirty="0"/>
              <a:t> in Web und Data Science</a:t>
            </a:r>
          </a:p>
          <a:p>
            <a:r>
              <a:rPr lang="en-US" dirty="0"/>
              <a:t>A. </a:t>
            </a:r>
            <a:r>
              <a:rPr lang="en-US" dirty="0" err="1"/>
              <a:t>Criminisi</a:t>
            </a:r>
            <a:r>
              <a:rPr lang="en-US" dirty="0"/>
              <a:t>, 2011, Decision Forests for Classification, Regression, Density, </a:t>
            </a:r>
            <a:r>
              <a:rPr lang="en-US" dirty="0" err="1"/>
              <a:t>Esimation</a:t>
            </a:r>
            <a:r>
              <a:rPr lang="en-US" dirty="0"/>
              <a:t>, Manifold, Learning and Semi-Supervised Learning</a:t>
            </a:r>
          </a:p>
          <a:p>
            <a:r>
              <a:rPr lang="en-US" dirty="0" err="1"/>
              <a:t>Kahild</a:t>
            </a:r>
            <a:r>
              <a:rPr lang="en-US" dirty="0"/>
              <a:t> Usman, 2017, Brain tumor classification from multi-modality MRI using wavelets and machine learning</a:t>
            </a:r>
          </a:p>
          <a:p>
            <a:r>
              <a:rPr lang="en-US" dirty="0"/>
              <a:t>Wikipedia, 2020, Random Forest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4028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38331C-9B8C-FF43-82A1-FDE1ED6982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!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1063D55-B03B-6D47-A5FC-577B8661A5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8C159B9-A6F8-BF43-A870-14EF3B6EFB0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594100" y="2963333"/>
            <a:ext cx="19558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144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7E8172-96FC-EF48-813B-3B81BE7952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7968" y="3071018"/>
            <a:ext cx="8628063" cy="715963"/>
          </a:xfrm>
        </p:spPr>
        <p:txBody>
          <a:bodyPr/>
          <a:lstStyle/>
          <a:p>
            <a:r>
              <a:rPr lang="de-DE" dirty="0"/>
              <a:t>Basics</a:t>
            </a:r>
          </a:p>
        </p:txBody>
      </p:sp>
    </p:spTree>
    <p:extLst>
      <p:ext uri="{BB962C8B-B14F-4D97-AF65-F5344CB8AC3E}">
        <p14:creationId xmlns:p14="http://schemas.microsoft.com/office/powerpoint/2010/main" val="525415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Basics </a:t>
            </a:r>
            <a:r>
              <a:rPr lang="en-US" sz="1400" b="0"/>
              <a:t>- BINARY DECISION TREE</a:t>
            </a:r>
            <a:endParaRPr lang="en-US" b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/>
              <a:t>Hierarchy of two-way decisions</a:t>
            </a:r>
          </a:p>
          <a:p>
            <a:r>
              <a:rPr lang="en-US"/>
              <a:t>Learn Classification of training set</a:t>
            </a:r>
          </a:p>
          <a:p>
            <a:r>
              <a:rPr lang="en-US"/>
              <a:t>Decision at leaf node</a:t>
            </a:r>
          </a:p>
          <a:p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DC32EC1-9CEA-9D44-9525-D70A14C4E3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231" y="3651701"/>
            <a:ext cx="4367538" cy="3025931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8A4D665-8F0F-BD47-952C-E78B163F30B4}"/>
              </a:ext>
            </a:extLst>
          </p:cNvPr>
          <p:cNvSpPr txBox="1"/>
          <p:nvPr/>
        </p:nvSpPr>
        <p:spPr>
          <a:xfrm>
            <a:off x="499795" y="3850703"/>
            <a:ext cx="993913" cy="369332"/>
          </a:xfrm>
          <a:custGeom>
            <a:avLst/>
            <a:gdLst>
              <a:gd name="connsiteX0" fmla="*/ 0 w 993913"/>
              <a:gd name="connsiteY0" fmla="*/ 0 h 369332"/>
              <a:gd name="connsiteX1" fmla="*/ 477078 w 993913"/>
              <a:gd name="connsiteY1" fmla="*/ 0 h 369332"/>
              <a:gd name="connsiteX2" fmla="*/ 993913 w 993913"/>
              <a:gd name="connsiteY2" fmla="*/ 0 h 369332"/>
              <a:gd name="connsiteX3" fmla="*/ 993913 w 993913"/>
              <a:gd name="connsiteY3" fmla="*/ 369332 h 369332"/>
              <a:gd name="connsiteX4" fmla="*/ 516835 w 993913"/>
              <a:gd name="connsiteY4" fmla="*/ 369332 h 369332"/>
              <a:gd name="connsiteX5" fmla="*/ 0 w 993913"/>
              <a:gd name="connsiteY5" fmla="*/ 369332 h 369332"/>
              <a:gd name="connsiteX6" fmla="*/ 0 w 993913"/>
              <a:gd name="connsiteY6" fmla="*/ 0 h 369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3913" h="369332" fill="none" extrusionOk="0">
                <a:moveTo>
                  <a:pt x="0" y="0"/>
                </a:moveTo>
                <a:cubicBezTo>
                  <a:pt x="110233" y="831"/>
                  <a:pt x="344410" y="2717"/>
                  <a:pt x="477078" y="0"/>
                </a:cubicBezTo>
                <a:cubicBezTo>
                  <a:pt x="609746" y="-2717"/>
                  <a:pt x="789582" y="24191"/>
                  <a:pt x="993913" y="0"/>
                </a:cubicBezTo>
                <a:cubicBezTo>
                  <a:pt x="994357" y="77020"/>
                  <a:pt x="988615" y="186667"/>
                  <a:pt x="993913" y="369332"/>
                </a:cubicBezTo>
                <a:cubicBezTo>
                  <a:pt x="870856" y="389130"/>
                  <a:pt x="739829" y="359700"/>
                  <a:pt x="516835" y="369332"/>
                </a:cubicBezTo>
                <a:cubicBezTo>
                  <a:pt x="293841" y="378964"/>
                  <a:pt x="243585" y="355706"/>
                  <a:pt x="0" y="369332"/>
                </a:cubicBezTo>
                <a:cubicBezTo>
                  <a:pt x="8697" y="292210"/>
                  <a:pt x="-13597" y="126911"/>
                  <a:pt x="0" y="0"/>
                </a:cubicBezTo>
                <a:close/>
              </a:path>
              <a:path w="993913" h="369332" stroke="0" extrusionOk="0">
                <a:moveTo>
                  <a:pt x="0" y="0"/>
                </a:moveTo>
                <a:cubicBezTo>
                  <a:pt x="171478" y="-19076"/>
                  <a:pt x="241129" y="12254"/>
                  <a:pt x="467139" y="0"/>
                </a:cubicBezTo>
                <a:cubicBezTo>
                  <a:pt x="693149" y="-12254"/>
                  <a:pt x="799691" y="23262"/>
                  <a:pt x="993913" y="0"/>
                </a:cubicBezTo>
                <a:cubicBezTo>
                  <a:pt x="987596" y="82414"/>
                  <a:pt x="998246" y="246435"/>
                  <a:pt x="993913" y="369332"/>
                </a:cubicBezTo>
                <a:cubicBezTo>
                  <a:pt x="823872" y="380449"/>
                  <a:pt x="737999" y="363639"/>
                  <a:pt x="487017" y="369332"/>
                </a:cubicBezTo>
                <a:cubicBezTo>
                  <a:pt x="236035" y="375025"/>
                  <a:pt x="227458" y="363800"/>
                  <a:pt x="0" y="369332"/>
                </a:cubicBezTo>
                <a:cubicBezTo>
                  <a:pt x="-4533" y="200994"/>
                  <a:pt x="1439" y="168643"/>
                  <a:pt x="0" y="0"/>
                </a:cubicBezTo>
                <a:close/>
              </a:path>
            </a:pathLst>
          </a:custGeom>
          <a:solidFill>
            <a:srgbClr val="004C5B"/>
          </a:solidFill>
          <a:ln>
            <a:noFill/>
            <a:extLst>
              <a:ext uri="{C807C97D-BFC1-408E-A445-0C87EB9F89A2}">
                <ask:lineSketchStyleProps xmlns:ask="http://schemas.microsoft.com/office/drawing/2018/sketchyshapes" sd="2421688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softEdge rad="254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1800">
                <a:solidFill>
                  <a:schemeClr val="bg1"/>
                </a:solidFill>
                <a:latin typeface="+mn-lt"/>
              </a:rPr>
              <a:t>ROOT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F3360B7-CA3E-9F4D-982A-ACF88F172124}"/>
              </a:ext>
            </a:extLst>
          </p:cNvPr>
          <p:cNvSpPr txBox="1"/>
          <p:nvPr/>
        </p:nvSpPr>
        <p:spPr>
          <a:xfrm>
            <a:off x="499795" y="4923205"/>
            <a:ext cx="993913" cy="369332"/>
          </a:xfrm>
          <a:custGeom>
            <a:avLst/>
            <a:gdLst>
              <a:gd name="connsiteX0" fmla="*/ 0 w 993913"/>
              <a:gd name="connsiteY0" fmla="*/ 0 h 369332"/>
              <a:gd name="connsiteX1" fmla="*/ 467139 w 993913"/>
              <a:gd name="connsiteY1" fmla="*/ 0 h 369332"/>
              <a:gd name="connsiteX2" fmla="*/ 993913 w 993913"/>
              <a:gd name="connsiteY2" fmla="*/ 0 h 369332"/>
              <a:gd name="connsiteX3" fmla="*/ 993913 w 993913"/>
              <a:gd name="connsiteY3" fmla="*/ 369332 h 369332"/>
              <a:gd name="connsiteX4" fmla="*/ 516835 w 993913"/>
              <a:gd name="connsiteY4" fmla="*/ 369332 h 369332"/>
              <a:gd name="connsiteX5" fmla="*/ 0 w 993913"/>
              <a:gd name="connsiteY5" fmla="*/ 369332 h 369332"/>
              <a:gd name="connsiteX6" fmla="*/ 0 w 993913"/>
              <a:gd name="connsiteY6" fmla="*/ 0 h 369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3913" h="369332" fill="none" extrusionOk="0">
                <a:moveTo>
                  <a:pt x="0" y="0"/>
                </a:moveTo>
                <a:cubicBezTo>
                  <a:pt x="185030" y="-13876"/>
                  <a:pt x="350884" y="-19118"/>
                  <a:pt x="467139" y="0"/>
                </a:cubicBezTo>
                <a:cubicBezTo>
                  <a:pt x="583394" y="19118"/>
                  <a:pt x="758265" y="-17987"/>
                  <a:pt x="993913" y="0"/>
                </a:cubicBezTo>
                <a:cubicBezTo>
                  <a:pt x="1006713" y="107504"/>
                  <a:pt x="1012118" y="217297"/>
                  <a:pt x="993913" y="369332"/>
                </a:cubicBezTo>
                <a:cubicBezTo>
                  <a:pt x="782324" y="388679"/>
                  <a:pt x="625688" y="354736"/>
                  <a:pt x="516835" y="369332"/>
                </a:cubicBezTo>
                <a:cubicBezTo>
                  <a:pt x="407982" y="383928"/>
                  <a:pt x="113225" y="385284"/>
                  <a:pt x="0" y="369332"/>
                </a:cubicBezTo>
                <a:cubicBezTo>
                  <a:pt x="4389" y="233748"/>
                  <a:pt x="4403" y="97432"/>
                  <a:pt x="0" y="0"/>
                </a:cubicBezTo>
                <a:close/>
              </a:path>
              <a:path w="993913" h="369332" stroke="0" extrusionOk="0">
                <a:moveTo>
                  <a:pt x="0" y="0"/>
                </a:moveTo>
                <a:cubicBezTo>
                  <a:pt x="176553" y="-10293"/>
                  <a:pt x="345639" y="11788"/>
                  <a:pt x="477078" y="0"/>
                </a:cubicBezTo>
                <a:cubicBezTo>
                  <a:pt x="608517" y="-11788"/>
                  <a:pt x="824857" y="25832"/>
                  <a:pt x="993913" y="0"/>
                </a:cubicBezTo>
                <a:cubicBezTo>
                  <a:pt x="981435" y="155510"/>
                  <a:pt x="1008574" y="212860"/>
                  <a:pt x="993913" y="369332"/>
                </a:cubicBezTo>
                <a:cubicBezTo>
                  <a:pt x="884423" y="379665"/>
                  <a:pt x="651836" y="388849"/>
                  <a:pt x="526774" y="369332"/>
                </a:cubicBezTo>
                <a:cubicBezTo>
                  <a:pt x="401712" y="349815"/>
                  <a:pt x="180316" y="344906"/>
                  <a:pt x="0" y="369332"/>
                </a:cubicBezTo>
                <a:cubicBezTo>
                  <a:pt x="-3266" y="231908"/>
                  <a:pt x="6819" y="112602"/>
                  <a:pt x="0" y="0"/>
                </a:cubicBezTo>
                <a:close/>
              </a:path>
            </a:pathLst>
          </a:custGeom>
          <a:solidFill>
            <a:srgbClr val="004C5B"/>
          </a:solidFill>
          <a:ln>
            <a:noFill/>
            <a:extLst>
              <a:ext uri="{C807C97D-BFC1-408E-A445-0C87EB9F89A2}">
                <ask:lineSketchStyleProps xmlns:ask="http://schemas.microsoft.com/office/drawing/2018/sketchyshapes" sd="15217249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softEdge rad="254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1800">
                <a:solidFill>
                  <a:schemeClr val="bg1"/>
                </a:solidFill>
                <a:latin typeface="+mn-lt"/>
              </a:rPr>
              <a:t>SPLIT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1AD6CFD-A63C-7D4D-AD9C-A9607B55E8A8}"/>
              </a:ext>
            </a:extLst>
          </p:cNvPr>
          <p:cNvSpPr txBox="1"/>
          <p:nvPr/>
        </p:nvSpPr>
        <p:spPr>
          <a:xfrm>
            <a:off x="499795" y="5995707"/>
            <a:ext cx="993913" cy="369332"/>
          </a:xfrm>
          <a:custGeom>
            <a:avLst/>
            <a:gdLst>
              <a:gd name="connsiteX0" fmla="*/ 0 w 993913"/>
              <a:gd name="connsiteY0" fmla="*/ 0 h 369332"/>
              <a:gd name="connsiteX1" fmla="*/ 487017 w 993913"/>
              <a:gd name="connsiteY1" fmla="*/ 0 h 369332"/>
              <a:gd name="connsiteX2" fmla="*/ 993913 w 993913"/>
              <a:gd name="connsiteY2" fmla="*/ 0 h 369332"/>
              <a:gd name="connsiteX3" fmla="*/ 993913 w 993913"/>
              <a:gd name="connsiteY3" fmla="*/ 369332 h 369332"/>
              <a:gd name="connsiteX4" fmla="*/ 526774 w 993913"/>
              <a:gd name="connsiteY4" fmla="*/ 369332 h 369332"/>
              <a:gd name="connsiteX5" fmla="*/ 0 w 993913"/>
              <a:gd name="connsiteY5" fmla="*/ 369332 h 369332"/>
              <a:gd name="connsiteX6" fmla="*/ 0 w 993913"/>
              <a:gd name="connsiteY6" fmla="*/ 0 h 369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3913" h="369332" fill="none" extrusionOk="0">
                <a:moveTo>
                  <a:pt x="0" y="0"/>
                </a:moveTo>
                <a:cubicBezTo>
                  <a:pt x="128989" y="3003"/>
                  <a:pt x="282018" y="2233"/>
                  <a:pt x="487017" y="0"/>
                </a:cubicBezTo>
                <a:cubicBezTo>
                  <a:pt x="692016" y="-2233"/>
                  <a:pt x="761567" y="24926"/>
                  <a:pt x="993913" y="0"/>
                </a:cubicBezTo>
                <a:cubicBezTo>
                  <a:pt x="999223" y="105860"/>
                  <a:pt x="1012339" y="263616"/>
                  <a:pt x="993913" y="369332"/>
                </a:cubicBezTo>
                <a:cubicBezTo>
                  <a:pt x="861041" y="357109"/>
                  <a:pt x="674686" y="373019"/>
                  <a:pt x="526774" y="369332"/>
                </a:cubicBezTo>
                <a:cubicBezTo>
                  <a:pt x="378862" y="365645"/>
                  <a:pt x="106999" y="384232"/>
                  <a:pt x="0" y="369332"/>
                </a:cubicBezTo>
                <a:cubicBezTo>
                  <a:pt x="-15145" y="243742"/>
                  <a:pt x="10944" y="107533"/>
                  <a:pt x="0" y="0"/>
                </a:cubicBezTo>
                <a:close/>
              </a:path>
              <a:path w="993913" h="369332" stroke="0" extrusionOk="0">
                <a:moveTo>
                  <a:pt x="0" y="0"/>
                </a:moveTo>
                <a:cubicBezTo>
                  <a:pt x="162889" y="-2594"/>
                  <a:pt x="376288" y="12093"/>
                  <a:pt x="477078" y="0"/>
                </a:cubicBezTo>
                <a:cubicBezTo>
                  <a:pt x="577868" y="-12093"/>
                  <a:pt x="828234" y="-12416"/>
                  <a:pt x="993913" y="0"/>
                </a:cubicBezTo>
                <a:cubicBezTo>
                  <a:pt x="987386" y="96397"/>
                  <a:pt x="980318" y="223384"/>
                  <a:pt x="993913" y="369332"/>
                </a:cubicBezTo>
                <a:cubicBezTo>
                  <a:pt x="867439" y="347393"/>
                  <a:pt x="741036" y="379758"/>
                  <a:pt x="506896" y="369332"/>
                </a:cubicBezTo>
                <a:cubicBezTo>
                  <a:pt x="272756" y="358906"/>
                  <a:pt x="119245" y="370534"/>
                  <a:pt x="0" y="369332"/>
                </a:cubicBezTo>
                <a:cubicBezTo>
                  <a:pt x="2953" y="238803"/>
                  <a:pt x="184" y="144496"/>
                  <a:pt x="0" y="0"/>
                </a:cubicBezTo>
                <a:close/>
              </a:path>
            </a:pathLst>
          </a:custGeom>
          <a:solidFill>
            <a:srgbClr val="004C5B"/>
          </a:solidFill>
          <a:ln>
            <a:noFill/>
            <a:extLst>
              <a:ext uri="{C807C97D-BFC1-408E-A445-0C87EB9F89A2}">
                <ask:lineSketchStyleProps xmlns:ask="http://schemas.microsoft.com/office/drawing/2018/sketchyshapes" sd="154019591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softEdge rad="254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1800">
                <a:solidFill>
                  <a:schemeClr val="bg1"/>
                </a:solidFill>
                <a:latin typeface="+mn-lt"/>
              </a:rPr>
              <a:t>LEAF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76394F09-4BCC-FA43-9395-9F4D77979437}"/>
              </a:ext>
            </a:extLst>
          </p:cNvPr>
          <p:cNvCxnSpPr>
            <a:cxnSpLocks/>
          </p:cNvCxnSpPr>
          <p:nvPr/>
        </p:nvCxnSpPr>
        <p:spPr>
          <a:xfrm>
            <a:off x="1537890" y="4029690"/>
            <a:ext cx="2693340" cy="0"/>
          </a:xfrm>
          <a:prstGeom prst="line">
            <a:avLst/>
          </a:prstGeom>
          <a:ln w="28575">
            <a:solidFill>
              <a:srgbClr val="004C5B"/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BD411D29-1CED-2343-B185-480699B73221}"/>
              </a:ext>
            </a:extLst>
          </p:cNvPr>
          <p:cNvCxnSpPr>
            <a:cxnSpLocks/>
          </p:cNvCxnSpPr>
          <p:nvPr/>
        </p:nvCxnSpPr>
        <p:spPr>
          <a:xfrm>
            <a:off x="1537890" y="5107871"/>
            <a:ext cx="1648311" cy="0"/>
          </a:xfrm>
          <a:prstGeom prst="line">
            <a:avLst/>
          </a:prstGeom>
          <a:ln w="28575">
            <a:solidFill>
              <a:srgbClr val="004C5B"/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B916137A-E3DB-D34B-BF50-5725D41919F8}"/>
              </a:ext>
            </a:extLst>
          </p:cNvPr>
          <p:cNvCxnSpPr>
            <a:cxnSpLocks/>
          </p:cNvCxnSpPr>
          <p:nvPr/>
        </p:nvCxnSpPr>
        <p:spPr>
          <a:xfrm flipV="1">
            <a:off x="1537890" y="6180373"/>
            <a:ext cx="1086040" cy="6731"/>
          </a:xfrm>
          <a:prstGeom prst="line">
            <a:avLst/>
          </a:prstGeom>
          <a:ln w="28575">
            <a:solidFill>
              <a:srgbClr val="004C5B"/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8F7CCE74-A5D4-5C47-8A18-E6515B52B6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5769" y="2498226"/>
            <a:ext cx="4292069" cy="309326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 </a:t>
            </a:r>
            <a:r>
              <a:rPr lang="en-US" sz="1400" b="0" dirty="0"/>
              <a:t>- BINARY DECISION TREE</a:t>
            </a:r>
            <a:endParaRPr lang="en-US" b="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DC32EC1-9CEA-9D44-9525-D70A14C4E3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8648" y="973667"/>
            <a:ext cx="1871396" cy="1296546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878836B6-2687-B445-90C2-C737DB174FED}"/>
              </a:ext>
            </a:extLst>
          </p:cNvPr>
          <p:cNvSpPr/>
          <p:nvPr/>
        </p:nvSpPr>
        <p:spPr>
          <a:xfrm>
            <a:off x="3637554" y="2493928"/>
            <a:ext cx="880323" cy="309549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6FA98F9C-EC0A-E34E-9061-9CB47F28E5A0}"/>
              </a:ext>
            </a:extLst>
          </p:cNvPr>
          <p:cNvCxnSpPr>
            <a:cxnSpLocks/>
          </p:cNvCxnSpPr>
          <p:nvPr/>
        </p:nvCxnSpPr>
        <p:spPr>
          <a:xfrm flipV="1">
            <a:off x="4500945" y="2044622"/>
            <a:ext cx="2791537" cy="660978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B9566FF9-51EE-2B4B-B935-897B40E58A5D}"/>
              </a:ext>
            </a:extLst>
          </p:cNvPr>
          <p:cNvSpPr/>
          <p:nvPr/>
        </p:nvSpPr>
        <p:spPr>
          <a:xfrm>
            <a:off x="223532" y="3081868"/>
            <a:ext cx="4348468" cy="28863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6FDED478-7C27-5E4C-82D7-76A6AFB366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837" y="2832180"/>
            <a:ext cx="3434785" cy="3052153"/>
          </a:xfrm>
          <a:prstGeom prst="rect">
            <a:avLst/>
          </a:prstGeom>
        </p:spPr>
      </p:pic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E3EF114A-013E-8A45-9EB0-F28A87643073}"/>
              </a:ext>
            </a:extLst>
          </p:cNvPr>
          <p:cNvCxnSpPr>
            <a:cxnSpLocks/>
          </p:cNvCxnSpPr>
          <p:nvPr/>
        </p:nvCxnSpPr>
        <p:spPr>
          <a:xfrm>
            <a:off x="6560404" y="3112285"/>
            <a:ext cx="937676" cy="678319"/>
          </a:xfrm>
          <a:prstGeom prst="line">
            <a:avLst/>
          </a:prstGeom>
          <a:ln w="73025" cap="rnd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33">
            <a:extLst>
              <a:ext uri="{FF2B5EF4-FFF2-40B4-BE49-F238E27FC236}">
                <a16:creationId xmlns:a16="http://schemas.microsoft.com/office/drawing/2014/main" id="{5430643F-2918-7D4E-AAE9-DDC497E6EFEB}"/>
              </a:ext>
            </a:extLst>
          </p:cNvPr>
          <p:cNvCxnSpPr>
            <a:cxnSpLocks/>
          </p:cNvCxnSpPr>
          <p:nvPr/>
        </p:nvCxnSpPr>
        <p:spPr>
          <a:xfrm flipH="1">
            <a:off x="7168896" y="4033335"/>
            <a:ext cx="399011" cy="615142"/>
          </a:xfrm>
          <a:prstGeom prst="line">
            <a:avLst/>
          </a:prstGeom>
          <a:ln w="73025" cap="rnd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906662CD-DBCD-1047-AD5E-C14B77122865}"/>
              </a:ext>
            </a:extLst>
          </p:cNvPr>
          <p:cNvCxnSpPr>
            <a:cxnSpLocks/>
          </p:cNvCxnSpPr>
          <p:nvPr/>
        </p:nvCxnSpPr>
        <p:spPr>
          <a:xfrm>
            <a:off x="7119020" y="4917809"/>
            <a:ext cx="379060" cy="598517"/>
          </a:xfrm>
          <a:prstGeom prst="line">
            <a:avLst/>
          </a:prstGeom>
          <a:ln w="73025" cap="rnd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8AC9895C-E62B-FF49-9B02-9212EA7F8273}"/>
              </a:ext>
            </a:extLst>
          </p:cNvPr>
          <p:cNvSpPr/>
          <p:nvPr/>
        </p:nvSpPr>
        <p:spPr>
          <a:xfrm>
            <a:off x="8232431" y="4667122"/>
            <a:ext cx="279467" cy="29764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78000">
                <a:schemeClr val="accent2">
                  <a:lumMod val="0"/>
                  <a:lumOff val="100000"/>
                  <a:alpha val="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2546366A-7845-894C-8D91-6FF48E6D15A5}"/>
              </a:ext>
            </a:extLst>
          </p:cNvPr>
          <p:cNvSpPr/>
          <p:nvPr/>
        </p:nvSpPr>
        <p:spPr>
          <a:xfrm>
            <a:off x="6425348" y="5516326"/>
            <a:ext cx="305132" cy="313741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78000">
                <a:schemeClr val="accent2">
                  <a:lumMod val="0"/>
                  <a:lumOff val="100000"/>
                  <a:alpha val="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6087B08-AC63-364A-8F06-672C641AE7E6}"/>
              </a:ext>
            </a:extLst>
          </p:cNvPr>
          <p:cNvSpPr/>
          <p:nvPr/>
        </p:nvSpPr>
        <p:spPr>
          <a:xfrm>
            <a:off x="7416242" y="5521432"/>
            <a:ext cx="305132" cy="3282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78000">
                <a:schemeClr val="accent2">
                  <a:lumMod val="0"/>
                  <a:lumOff val="100000"/>
                  <a:alpha val="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C464004B-B658-7D47-BC6E-9C3A4443960F}"/>
              </a:ext>
            </a:extLst>
          </p:cNvPr>
          <p:cNvSpPr/>
          <p:nvPr/>
        </p:nvSpPr>
        <p:spPr>
          <a:xfrm>
            <a:off x="5127837" y="4461535"/>
            <a:ext cx="340152" cy="349804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78000">
                <a:schemeClr val="accent2">
                  <a:lumMod val="0"/>
                  <a:lumOff val="100000"/>
                  <a:alpha val="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5004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  <p:bldP spid="41" grpId="0" animBg="1"/>
      <p:bldP spid="42" grpId="0" animBg="1"/>
      <p:bldP spid="43" grpId="0" animBg="1"/>
      <p:bldP spid="4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B8C047-FD43-A945-93D2-F5581466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Building a BDT</a:t>
            </a:r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663245FE-A0E8-7D4E-89A4-7AE0DA1DB7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32252605"/>
              </p:ext>
            </p:extLst>
          </p:nvPr>
        </p:nvGraphicFramePr>
        <p:xfrm>
          <a:off x="1524000" y="1935264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Wolkenförmige Legende 8">
            <a:extLst>
              <a:ext uri="{FF2B5EF4-FFF2-40B4-BE49-F238E27FC236}">
                <a16:creationId xmlns:a16="http://schemas.microsoft.com/office/drawing/2014/main" id="{9AB4BF1B-BB63-DD41-BA0C-CE998DC27879}"/>
              </a:ext>
            </a:extLst>
          </p:cNvPr>
          <p:cNvSpPr/>
          <p:nvPr/>
        </p:nvSpPr>
        <p:spPr>
          <a:xfrm>
            <a:off x="6549958" y="1433209"/>
            <a:ext cx="2289242" cy="1400783"/>
          </a:xfrm>
          <a:prstGeom prst="cloudCallout">
            <a:avLst>
              <a:gd name="adj1" fmla="val -51428"/>
              <a:gd name="adj2" fmla="val 66204"/>
            </a:avLst>
          </a:prstGeom>
          <a:solidFill>
            <a:schemeClr val="bg1">
              <a:lumMod val="95000"/>
            </a:schemeClr>
          </a:solidFill>
          <a:ln w="349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b="1" dirty="0">
                <a:ln>
                  <a:solidFill>
                    <a:srgbClr val="004B5A"/>
                  </a:solidFill>
                </a:ln>
                <a:solidFill>
                  <a:srgbClr val="004B5A"/>
                </a:solidFill>
              </a:rPr>
              <a:t>HOW</a:t>
            </a:r>
            <a:endParaRPr lang="de-DE" b="1" dirty="0">
              <a:ln>
                <a:solidFill>
                  <a:srgbClr val="004B5A"/>
                </a:solidFill>
              </a:ln>
              <a:solidFill>
                <a:srgbClr val="004B5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8224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B8C047-FD43-A945-93D2-F5581466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Building a BDT </a:t>
            </a:r>
            <a:r>
              <a:rPr lang="de-DE" sz="1400" b="0" dirty="0"/>
              <a:t>- HOW TO PICK?</a:t>
            </a:r>
            <a:endParaRPr lang="de-DE" b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5E3863-25E3-914E-97FA-65985DB2CD3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Pick </a:t>
            </a:r>
            <a:r>
              <a:rPr lang="de-DE" dirty="0" err="1"/>
              <a:t>feature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efficient</a:t>
            </a:r>
            <a:r>
              <a:rPr lang="de-DE" dirty="0"/>
              <a:t> </a:t>
            </a:r>
            <a:r>
              <a:rPr lang="de-DE" dirty="0" err="1"/>
              <a:t>division</a:t>
            </a:r>
            <a:endParaRPr lang="de-DE" dirty="0"/>
          </a:p>
          <a:p>
            <a:r>
              <a:rPr lang="de-DE" dirty="0" err="1"/>
              <a:t>Entropy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Information </a:t>
            </a:r>
            <a:r>
              <a:rPr lang="de-DE" dirty="0" err="1">
                <a:sym typeface="Wingdings" pitchFamily="2" charset="2"/>
              </a:rPr>
              <a:t>Gain</a:t>
            </a:r>
            <a:endParaRPr lang="de-DE" dirty="0"/>
          </a:p>
          <a:p>
            <a:r>
              <a:rPr lang="de-DE" dirty="0"/>
              <a:t>Test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feature</a:t>
            </a:r>
            <a:endParaRPr lang="de-DE" dirty="0"/>
          </a:p>
          <a:p>
            <a:r>
              <a:rPr lang="de-DE" dirty="0" err="1"/>
              <a:t>Leaf</a:t>
            </a:r>
            <a:r>
              <a:rPr lang="de-DE" dirty="0"/>
              <a:t> </a:t>
            </a:r>
            <a:r>
              <a:rPr lang="de-DE" dirty="0" err="1"/>
              <a:t>node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subset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indistinguishable</a:t>
            </a:r>
            <a:endParaRPr lang="de-DE" dirty="0"/>
          </a:p>
          <a:p>
            <a:endParaRPr lang="de-DE" dirty="0"/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CE90EF72-CF5C-394E-92A0-7526572BE4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0" y="4465298"/>
            <a:ext cx="2838822" cy="701421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414D66AC-C177-D541-ADFA-A3280B2B30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43" y="5586834"/>
            <a:ext cx="7363839" cy="636381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6AEA327D-F428-2340-9B00-48D01EEB5AA3}"/>
              </a:ext>
            </a:extLst>
          </p:cNvPr>
          <p:cNvSpPr txBox="1"/>
          <p:nvPr/>
        </p:nvSpPr>
        <p:spPr>
          <a:xfrm>
            <a:off x="455610" y="4153108"/>
            <a:ext cx="1697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 err="1">
                <a:solidFill>
                  <a:srgbClr val="004B5A"/>
                </a:solidFill>
                <a:latin typeface="+mn-lt"/>
              </a:rPr>
              <a:t>Entropy</a:t>
            </a:r>
            <a:r>
              <a:rPr lang="de-DE" sz="1600" b="1" dirty="0">
                <a:solidFill>
                  <a:srgbClr val="004B5A"/>
                </a:solidFill>
                <a:latin typeface="+mn-lt"/>
              </a:rPr>
              <a:t>: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A85B104-A0AA-6C4F-9BF5-35B66B555C80}"/>
              </a:ext>
            </a:extLst>
          </p:cNvPr>
          <p:cNvSpPr txBox="1"/>
          <p:nvPr/>
        </p:nvSpPr>
        <p:spPr>
          <a:xfrm>
            <a:off x="397243" y="5372164"/>
            <a:ext cx="37597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solidFill>
                  <a:srgbClr val="004B5A"/>
                </a:solidFill>
                <a:latin typeface="+mn-lt"/>
              </a:rPr>
              <a:t>Information </a:t>
            </a:r>
            <a:r>
              <a:rPr lang="de-DE" sz="1600" b="1" dirty="0" err="1">
                <a:solidFill>
                  <a:srgbClr val="004B5A"/>
                </a:solidFill>
                <a:latin typeface="+mn-lt"/>
              </a:rPr>
              <a:t>Gain</a:t>
            </a:r>
            <a:r>
              <a:rPr lang="de-DE" sz="1600" b="1" dirty="0">
                <a:solidFill>
                  <a:srgbClr val="004B5A"/>
                </a:solidFill>
                <a:latin typeface="+mn-lt"/>
              </a:rPr>
              <a:t>:</a:t>
            </a:r>
          </a:p>
        </p:txBody>
      </p:sp>
      <p:cxnSp>
        <p:nvCxnSpPr>
          <p:cNvPr id="10" name="Gekrümmte Verbindung 9">
            <a:extLst>
              <a:ext uri="{FF2B5EF4-FFF2-40B4-BE49-F238E27FC236}">
                <a16:creationId xmlns:a16="http://schemas.microsoft.com/office/drawing/2014/main" id="{86060355-787C-8345-BB8D-B5C00A12EB2B}"/>
              </a:ext>
            </a:extLst>
          </p:cNvPr>
          <p:cNvCxnSpPr>
            <a:stCxn id="5" idx="3"/>
          </p:cNvCxnSpPr>
          <p:nvPr/>
        </p:nvCxnSpPr>
        <p:spPr>
          <a:xfrm>
            <a:off x="3294432" y="4816009"/>
            <a:ext cx="2749687" cy="715787"/>
          </a:xfrm>
          <a:prstGeom prst="curvedConnector3">
            <a:avLst>
              <a:gd name="adj1" fmla="val 100236"/>
            </a:avLst>
          </a:prstGeom>
          <a:ln w="28575">
            <a:solidFill>
              <a:srgbClr val="004B5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krümmte Verbindung 11">
            <a:extLst>
              <a:ext uri="{FF2B5EF4-FFF2-40B4-BE49-F238E27FC236}">
                <a16:creationId xmlns:a16="http://schemas.microsoft.com/office/drawing/2014/main" id="{85884F86-1592-6A47-9025-97A5DE76D1B3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294432" y="4816009"/>
            <a:ext cx="58370" cy="949747"/>
          </a:xfrm>
          <a:prstGeom prst="curvedConnector2">
            <a:avLst/>
          </a:prstGeom>
          <a:ln w="28575">
            <a:solidFill>
              <a:srgbClr val="004B5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rafik 14">
            <a:extLst>
              <a:ext uri="{FF2B5EF4-FFF2-40B4-BE49-F238E27FC236}">
                <a16:creationId xmlns:a16="http://schemas.microsoft.com/office/drawing/2014/main" id="{9753A14B-6036-544A-9E48-6397A79113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0287" y="2755503"/>
            <a:ext cx="2261590" cy="1566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214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rafik 47">
            <a:extLst>
              <a:ext uri="{FF2B5EF4-FFF2-40B4-BE49-F238E27FC236}">
                <a16:creationId xmlns:a16="http://schemas.microsoft.com/office/drawing/2014/main" id="{A87ADC73-65FC-144B-AE09-916924B007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0" y="3861206"/>
            <a:ext cx="6042678" cy="230454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D9C85C3-0143-4F47-BD9A-D17689631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/>
              <a:t>Information </a:t>
            </a:r>
            <a:r>
              <a:rPr lang="de-DE" err="1"/>
              <a:t>Gain</a:t>
            </a:r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B622B06-5181-D449-8507-39230957F25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7" r="1167"/>
          <a:stretch/>
        </p:blipFill>
        <p:spPr>
          <a:xfrm>
            <a:off x="416704" y="2352211"/>
            <a:ext cx="4014225" cy="57784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766FE4C8-1348-BC45-81AD-BB580CF6F4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78560" y="936811"/>
            <a:ext cx="4292069" cy="3093264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B414B0AC-4212-2B46-B27C-0D715D942227}"/>
              </a:ext>
            </a:extLst>
          </p:cNvPr>
          <p:cNvSpPr/>
          <p:nvPr/>
        </p:nvSpPr>
        <p:spPr>
          <a:xfrm>
            <a:off x="8445202" y="1818623"/>
            <a:ext cx="119269" cy="119269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FE4387A-F01D-1845-A6F6-F54EDBAB4D5A}"/>
              </a:ext>
            </a:extLst>
          </p:cNvPr>
          <p:cNvSpPr/>
          <p:nvPr/>
        </p:nvSpPr>
        <p:spPr>
          <a:xfrm>
            <a:off x="8448261" y="1414784"/>
            <a:ext cx="119269" cy="119269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4892DA8-4043-2C4F-8CC2-FC354D6379B6}"/>
              </a:ext>
            </a:extLst>
          </p:cNvPr>
          <p:cNvSpPr/>
          <p:nvPr/>
        </p:nvSpPr>
        <p:spPr>
          <a:xfrm>
            <a:off x="8445201" y="2423808"/>
            <a:ext cx="119269" cy="119269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89A582F-E331-8146-A6FE-EEAB141A350F}"/>
              </a:ext>
            </a:extLst>
          </p:cNvPr>
          <p:cNvSpPr/>
          <p:nvPr/>
        </p:nvSpPr>
        <p:spPr>
          <a:xfrm>
            <a:off x="8445200" y="3028993"/>
            <a:ext cx="119269" cy="119269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2EF54D-10A1-9D49-A383-AC716A6664BE}"/>
              </a:ext>
            </a:extLst>
          </p:cNvPr>
          <p:cNvSpPr/>
          <p:nvPr/>
        </p:nvSpPr>
        <p:spPr>
          <a:xfrm>
            <a:off x="8445199" y="3650104"/>
            <a:ext cx="119269" cy="119269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BE431BB-55EC-D349-8628-6D7CAF8DAF16}"/>
              </a:ext>
            </a:extLst>
          </p:cNvPr>
          <p:cNvSpPr/>
          <p:nvPr/>
        </p:nvSpPr>
        <p:spPr>
          <a:xfrm>
            <a:off x="8448261" y="1202635"/>
            <a:ext cx="119269" cy="119269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F7C01AA-B361-E341-86E4-2C6EBCA9CB09}"/>
              </a:ext>
            </a:extLst>
          </p:cNvPr>
          <p:cNvSpPr/>
          <p:nvPr/>
        </p:nvSpPr>
        <p:spPr>
          <a:xfrm>
            <a:off x="8445198" y="1616703"/>
            <a:ext cx="119269" cy="119269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6CB2EA4-F99A-3246-85BB-3F631256538B}"/>
              </a:ext>
            </a:extLst>
          </p:cNvPr>
          <p:cNvSpPr/>
          <p:nvPr/>
        </p:nvSpPr>
        <p:spPr>
          <a:xfrm>
            <a:off x="8445198" y="2026797"/>
            <a:ext cx="119269" cy="119269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1596EDC-B852-C64E-931B-43BA85B60D5D}"/>
              </a:ext>
            </a:extLst>
          </p:cNvPr>
          <p:cNvSpPr/>
          <p:nvPr/>
        </p:nvSpPr>
        <p:spPr>
          <a:xfrm>
            <a:off x="8445197" y="2226098"/>
            <a:ext cx="119269" cy="119269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983A62D-FD9F-1744-9780-6E5B73CFE9DC}"/>
              </a:ext>
            </a:extLst>
          </p:cNvPr>
          <p:cNvSpPr/>
          <p:nvPr/>
        </p:nvSpPr>
        <p:spPr>
          <a:xfrm>
            <a:off x="8445196" y="2641131"/>
            <a:ext cx="119269" cy="119269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994B76A-3753-8741-B300-06170E30C891}"/>
              </a:ext>
            </a:extLst>
          </p:cNvPr>
          <p:cNvSpPr/>
          <p:nvPr/>
        </p:nvSpPr>
        <p:spPr>
          <a:xfrm>
            <a:off x="8445195" y="3246316"/>
            <a:ext cx="119269" cy="119269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451D79F-3380-1146-A947-FFA262362BBD}"/>
              </a:ext>
            </a:extLst>
          </p:cNvPr>
          <p:cNvSpPr/>
          <p:nvPr/>
        </p:nvSpPr>
        <p:spPr>
          <a:xfrm>
            <a:off x="8445194" y="3440247"/>
            <a:ext cx="119269" cy="119269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A59C99B-DA2C-E94C-9CD6-D603A881CBFC}"/>
              </a:ext>
            </a:extLst>
          </p:cNvPr>
          <p:cNvSpPr/>
          <p:nvPr/>
        </p:nvSpPr>
        <p:spPr>
          <a:xfrm>
            <a:off x="8445193" y="3863839"/>
            <a:ext cx="119269" cy="119269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181FE44-63F3-8843-9D8A-D5DFD50C2FA8}"/>
              </a:ext>
            </a:extLst>
          </p:cNvPr>
          <p:cNvSpPr/>
          <p:nvPr/>
        </p:nvSpPr>
        <p:spPr>
          <a:xfrm>
            <a:off x="778709" y="2423808"/>
            <a:ext cx="89608" cy="8960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C3FD07-86ED-0746-90C7-8190F3C99F45}"/>
              </a:ext>
            </a:extLst>
          </p:cNvPr>
          <p:cNvSpPr/>
          <p:nvPr/>
        </p:nvSpPr>
        <p:spPr>
          <a:xfrm>
            <a:off x="632228" y="2423808"/>
            <a:ext cx="89608" cy="89608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F9790577-D835-F244-91CA-3075808A5E5E}"/>
              </a:ext>
            </a:extLst>
          </p:cNvPr>
          <p:cNvSpPr/>
          <p:nvPr/>
        </p:nvSpPr>
        <p:spPr>
          <a:xfrm>
            <a:off x="5033913" y="1202635"/>
            <a:ext cx="452487" cy="119269"/>
          </a:xfrm>
          <a:prstGeom prst="rect">
            <a:avLst/>
          </a:prstGeom>
          <a:solidFill>
            <a:srgbClr val="FFFF00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9447A58B-FDCB-FD41-A8EB-DCBC6D263D2C}"/>
              </a:ext>
            </a:extLst>
          </p:cNvPr>
          <p:cNvSpPr/>
          <p:nvPr/>
        </p:nvSpPr>
        <p:spPr>
          <a:xfrm>
            <a:off x="5033913" y="1818622"/>
            <a:ext cx="452487" cy="119269"/>
          </a:xfrm>
          <a:prstGeom prst="rect">
            <a:avLst/>
          </a:prstGeom>
          <a:solidFill>
            <a:srgbClr val="FFFF00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C0369472-145A-3147-823C-4A49C5710BF5}"/>
              </a:ext>
            </a:extLst>
          </p:cNvPr>
          <p:cNvSpPr/>
          <p:nvPr/>
        </p:nvSpPr>
        <p:spPr>
          <a:xfrm>
            <a:off x="5033913" y="2022913"/>
            <a:ext cx="452487" cy="119269"/>
          </a:xfrm>
          <a:prstGeom prst="rect">
            <a:avLst/>
          </a:prstGeom>
          <a:solidFill>
            <a:srgbClr val="FFFF00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5CB0AAC0-3BCC-9D4E-A475-C387FDB64B2B}"/>
              </a:ext>
            </a:extLst>
          </p:cNvPr>
          <p:cNvSpPr/>
          <p:nvPr/>
        </p:nvSpPr>
        <p:spPr>
          <a:xfrm>
            <a:off x="5033912" y="2427916"/>
            <a:ext cx="452487" cy="119269"/>
          </a:xfrm>
          <a:prstGeom prst="rect">
            <a:avLst/>
          </a:prstGeom>
          <a:solidFill>
            <a:srgbClr val="FFFF00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DB6C21DE-4C1C-CC49-B23B-5D07282A0DF9}"/>
              </a:ext>
            </a:extLst>
          </p:cNvPr>
          <p:cNvSpPr/>
          <p:nvPr/>
        </p:nvSpPr>
        <p:spPr>
          <a:xfrm>
            <a:off x="5033912" y="3246316"/>
            <a:ext cx="452487" cy="119269"/>
          </a:xfrm>
          <a:prstGeom prst="rect">
            <a:avLst/>
          </a:prstGeom>
          <a:solidFill>
            <a:srgbClr val="FFFF00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0391A40B-EC82-5241-828B-B90460A1720A}"/>
              </a:ext>
            </a:extLst>
          </p:cNvPr>
          <p:cNvSpPr/>
          <p:nvPr/>
        </p:nvSpPr>
        <p:spPr>
          <a:xfrm>
            <a:off x="5033912" y="3450607"/>
            <a:ext cx="452487" cy="119269"/>
          </a:xfrm>
          <a:prstGeom prst="rect">
            <a:avLst/>
          </a:prstGeom>
          <a:solidFill>
            <a:srgbClr val="FFFF00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85F9F368-CBFC-3F48-95A8-6A8FBFBBE39B}"/>
              </a:ext>
            </a:extLst>
          </p:cNvPr>
          <p:cNvSpPr/>
          <p:nvPr/>
        </p:nvSpPr>
        <p:spPr>
          <a:xfrm>
            <a:off x="5033911" y="3856427"/>
            <a:ext cx="452487" cy="119269"/>
          </a:xfrm>
          <a:prstGeom prst="rect">
            <a:avLst/>
          </a:prstGeom>
          <a:solidFill>
            <a:srgbClr val="FFFF00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E5B8EDC8-DDEF-1440-977D-D83F987AC27F}"/>
              </a:ext>
            </a:extLst>
          </p:cNvPr>
          <p:cNvSpPr/>
          <p:nvPr/>
        </p:nvSpPr>
        <p:spPr>
          <a:xfrm>
            <a:off x="457200" y="4437145"/>
            <a:ext cx="1794933" cy="286802"/>
          </a:xfrm>
          <a:prstGeom prst="rect">
            <a:avLst/>
          </a:prstGeom>
          <a:solidFill>
            <a:srgbClr val="FFFF00">
              <a:alpha val="9804"/>
            </a:srgb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8B2B643E-E8A3-AE41-A2C0-DB8602950659}"/>
              </a:ext>
            </a:extLst>
          </p:cNvPr>
          <p:cNvSpPr/>
          <p:nvPr/>
        </p:nvSpPr>
        <p:spPr>
          <a:xfrm>
            <a:off x="5033911" y="3662641"/>
            <a:ext cx="452487" cy="119269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CAE2623F-9C85-7B4F-AA73-48AB90319024}"/>
              </a:ext>
            </a:extLst>
          </p:cNvPr>
          <p:cNvSpPr/>
          <p:nvPr/>
        </p:nvSpPr>
        <p:spPr>
          <a:xfrm>
            <a:off x="5033910" y="3042806"/>
            <a:ext cx="452487" cy="119269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59926DB2-8FA1-C94C-91A6-4A25D31C2DD5}"/>
              </a:ext>
            </a:extLst>
          </p:cNvPr>
          <p:cNvSpPr/>
          <p:nvPr/>
        </p:nvSpPr>
        <p:spPr>
          <a:xfrm>
            <a:off x="5033909" y="2830657"/>
            <a:ext cx="452487" cy="119269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30F7531F-2308-4F4D-B03D-DB15F523E8D5}"/>
              </a:ext>
            </a:extLst>
          </p:cNvPr>
          <p:cNvSpPr/>
          <p:nvPr/>
        </p:nvSpPr>
        <p:spPr>
          <a:xfrm>
            <a:off x="5033909" y="2626366"/>
            <a:ext cx="452487" cy="119269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3BA09C51-733A-F448-9731-4A171001F22D}"/>
              </a:ext>
            </a:extLst>
          </p:cNvPr>
          <p:cNvSpPr/>
          <p:nvPr/>
        </p:nvSpPr>
        <p:spPr>
          <a:xfrm>
            <a:off x="5033909" y="2222329"/>
            <a:ext cx="452487" cy="119269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DE49414F-939D-4D47-B39F-A132DA0C7328}"/>
              </a:ext>
            </a:extLst>
          </p:cNvPr>
          <p:cNvSpPr/>
          <p:nvPr/>
        </p:nvSpPr>
        <p:spPr>
          <a:xfrm>
            <a:off x="5033908" y="1596980"/>
            <a:ext cx="452487" cy="119269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67EABDAB-DBAC-564B-A36B-611B7F7A0773}"/>
              </a:ext>
            </a:extLst>
          </p:cNvPr>
          <p:cNvSpPr/>
          <p:nvPr/>
        </p:nvSpPr>
        <p:spPr>
          <a:xfrm>
            <a:off x="5033908" y="1394479"/>
            <a:ext cx="452487" cy="119269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599B0934-B297-684A-B501-2AE4F8F5123D}"/>
              </a:ext>
            </a:extLst>
          </p:cNvPr>
          <p:cNvSpPr/>
          <p:nvPr/>
        </p:nvSpPr>
        <p:spPr>
          <a:xfrm>
            <a:off x="469474" y="5056695"/>
            <a:ext cx="1794933" cy="286802"/>
          </a:xfrm>
          <a:prstGeom prst="rect">
            <a:avLst/>
          </a:prstGeom>
          <a:solidFill>
            <a:srgbClr val="00B0F0">
              <a:alpha val="9804"/>
            </a:srgb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9735BEAC-9524-654E-84FF-554DC7D76E41}"/>
              </a:ext>
            </a:extLst>
          </p:cNvPr>
          <p:cNvSpPr/>
          <p:nvPr/>
        </p:nvSpPr>
        <p:spPr>
          <a:xfrm>
            <a:off x="3609124" y="5686613"/>
            <a:ext cx="627530" cy="286870"/>
          </a:xfrm>
          <a:prstGeom prst="rect">
            <a:avLst/>
          </a:prstGeom>
          <a:solidFill>
            <a:srgbClr val="FFFF00">
              <a:alpha val="9804"/>
            </a:srgb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FE4E1F9D-763D-EE4D-AD79-DE831D31A388}"/>
              </a:ext>
            </a:extLst>
          </p:cNvPr>
          <p:cNvSpPr/>
          <p:nvPr/>
        </p:nvSpPr>
        <p:spPr>
          <a:xfrm>
            <a:off x="4632621" y="5686613"/>
            <a:ext cx="627530" cy="286802"/>
          </a:xfrm>
          <a:prstGeom prst="rect">
            <a:avLst/>
          </a:prstGeom>
          <a:solidFill>
            <a:srgbClr val="00B0F0">
              <a:alpha val="9804"/>
            </a:srgb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1309E6E8-F8A2-AB46-84F3-0DA1CD9808BD}"/>
              </a:ext>
            </a:extLst>
          </p:cNvPr>
          <p:cNvSpPr/>
          <p:nvPr/>
        </p:nvSpPr>
        <p:spPr>
          <a:xfrm>
            <a:off x="8445192" y="2842528"/>
            <a:ext cx="119269" cy="119269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1409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65" grpId="0" animBg="1"/>
    </p:bldLst>
  </p:timing>
</p:sld>
</file>

<file path=ppt/theme/theme1.xml><?xml version="1.0" encoding="utf-8"?>
<a:theme xmlns:a="http://schemas.openxmlformats.org/drawingml/2006/main" name="IMI-Slidemaster_eng">
  <a:themeElements>
    <a:clrScheme name="Custom 3">
      <a:dk1>
        <a:srgbClr val="000000"/>
      </a:dk1>
      <a:lt1>
        <a:srgbClr val="FFFFFF"/>
      </a:lt1>
      <a:dk2>
        <a:srgbClr val="004B5A"/>
      </a:dk2>
      <a:lt2>
        <a:srgbClr val="FFFFFF"/>
      </a:lt2>
      <a:accent1>
        <a:srgbClr val="0090A5"/>
      </a:accent1>
      <a:accent2>
        <a:srgbClr val="C31A35"/>
      </a:accent2>
      <a:accent3>
        <a:srgbClr val="D2731D"/>
      </a:accent3>
      <a:accent4>
        <a:srgbClr val="EAB808"/>
      </a:accent4>
      <a:accent5>
        <a:srgbClr val="A0BB2F"/>
      </a:accent5>
      <a:accent6>
        <a:srgbClr val="0090A5"/>
      </a:accent6>
      <a:hlink>
        <a:srgbClr val="1D5A5B"/>
      </a:hlink>
      <a:folHlink>
        <a:srgbClr val="1D5A5B"/>
      </a:folHlink>
    </a:clrScheme>
    <a:fontScheme name="2_Benutzerdefiniertes Design">
      <a:majorFont>
        <a:latin typeface=""/>
        <a:ea typeface=""/>
        <a:cs typeface=""/>
      </a:majorFont>
      <a:minorFont>
        <a:latin typeface="Myriad Pro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Benutzerdefiniertes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901E189A4E44DB4D8CE815D633FFD2F1" ma:contentTypeVersion="0" ma:contentTypeDescription="Ein neues Dokument erstellen." ma:contentTypeScope="" ma:versionID="9ec4490c60b9815a7c756a6b35b9cf55">
  <xsd:schema xmlns:xsd="http://www.w3.org/2001/XMLSchema" xmlns:p="http://schemas.microsoft.com/office/2006/metadata/properties" targetNamespace="http://schemas.microsoft.com/office/2006/metadata/properties" ma:root="true" ma:fieldsID="246f02dd96380beb4f7cdcce14d77fd6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 ma:readOnly="tru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Props1.xml><?xml version="1.0" encoding="utf-8"?>
<ds:datastoreItem xmlns:ds="http://schemas.openxmlformats.org/officeDocument/2006/customXml" ds:itemID="{F7042A18-1274-4E29-AA39-AA7411EB08B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86829B0-2F74-4FCA-95E8-CFEE9FFE862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IMI-Slidemaster_eng.potx</Template>
  <TotalTime>0</TotalTime>
  <Words>810</Words>
  <Application>Microsoft Macintosh PowerPoint</Application>
  <PresentationFormat>Bildschirmpräsentation (4:3)</PresentationFormat>
  <Paragraphs>165</Paragraphs>
  <Slides>39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39</vt:i4>
      </vt:variant>
    </vt:vector>
  </HeadingPairs>
  <TitlesOfParts>
    <vt:vector size="44" baseType="lpstr">
      <vt:lpstr>Arial</vt:lpstr>
      <vt:lpstr>Myriad Pro</vt:lpstr>
      <vt:lpstr>Times New Roman</vt:lpstr>
      <vt:lpstr>Wingdings</vt:lpstr>
      <vt:lpstr>IMI-Slidemaster_eng</vt:lpstr>
      <vt:lpstr>Automatic Detection and Segmentation of Brain Tumor Using Random Forest Approach</vt:lpstr>
      <vt:lpstr>Outline</vt:lpstr>
      <vt:lpstr>Motivation </vt:lpstr>
      <vt:lpstr>Basics</vt:lpstr>
      <vt:lpstr>Basics - BINARY DECISION TREE</vt:lpstr>
      <vt:lpstr>Basics - BINARY DECISION TREE</vt:lpstr>
      <vt:lpstr>Building a BDT</vt:lpstr>
      <vt:lpstr>Building a BDT - HOW TO PICK?</vt:lpstr>
      <vt:lpstr>Information Gain</vt:lpstr>
      <vt:lpstr>Information Gain</vt:lpstr>
      <vt:lpstr>Split subsets</vt:lpstr>
      <vt:lpstr>Split subsets</vt:lpstr>
      <vt:lpstr>Split subsets</vt:lpstr>
      <vt:lpstr>Split subsets – NO RAIN</vt:lpstr>
      <vt:lpstr>Final BDT</vt:lpstr>
      <vt:lpstr>Testing BDTs</vt:lpstr>
      <vt:lpstr>BDT ±</vt:lpstr>
      <vt:lpstr>Random Forest </vt:lpstr>
      <vt:lpstr>Random Forest - BAGGING</vt:lpstr>
      <vt:lpstr>Random Forest - BAGGING</vt:lpstr>
      <vt:lpstr>Random Forest – BAGGING + XY </vt:lpstr>
      <vt:lpstr>Methods</vt:lpstr>
      <vt:lpstr>Overview </vt:lpstr>
      <vt:lpstr>Preprocessing</vt:lpstr>
      <vt:lpstr>Feature Vector – WITHOUT NEIGHBORHOOD INFORMATION</vt:lpstr>
      <vt:lpstr>Feature Vector – WITH NEIGHBORHOOD INFORMATION</vt:lpstr>
      <vt:lpstr>I/O</vt:lpstr>
      <vt:lpstr>Post-Processing</vt:lpstr>
      <vt:lpstr>Dice Score</vt:lpstr>
      <vt:lpstr>Results</vt:lpstr>
      <vt:lpstr>Results: Sample Size</vt:lpstr>
      <vt:lpstr>Results: Testing vs Training</vt:lpstr>
      <vt:lpstr>Results: Post Processing</vt:lpstr>
      <vt:lpstr>Results: Post Processing</vt:lpstr>
      <vt:lpstr>Results: Post Processing</vt:lpstr>
      <vt:lpstr>Results: Tumor Size</vt:lpstr>
      <vt:lpstr>Conclusion</vt:lpstr>
      <vt:lpstr>Sources</vt:lpstr>
      <vt:lpstr>Thank you!</vt:lpstr>
    </vt:vector>
  </TitlesOfParts>
  <Company>Institute of Medical Informatics, University of Lübeck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IMI-PPT-Layout</dc:title>
  <dc:creator>Alexander Schmidt-Richberg</dc:creator>
  <cp:lastModifiedBy>Leonard Brenk</cp:lastModifiedBy>
  <cp:revision>1242</cp:revision>
  <cp:lastPrinted>2011-01-28T09:40:46Z</cp:lastPrinted>
  <dcterms:created xsi:type="dcterms:W3CDTF">2003-04-11T03:28:50Z</dcterms:created>
  <dcterms:modified xsi:type="dcterms:W3CDTF">2020-11-25T16:23:15Z</dcterms:modified>
</cp:coreProperties>
</file>